
<file path=[Content_Types].xml><?xml version="1.0" encoding="utf-8"?>
<Types xmlns="http://schemas.openxmlformats.org/package/2006/content-types">
  <Default Extension="png" ContentType="image/pn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0"/>
  </p:notesMasterIdLst>
  <p:sldIdLst>
    <p:sldId id="263" r:id="rId6"/>
    <p:sldId id="264" r:id="rId7"/>
    <p:sldId id="285" r:id="rId8"/>
    <p:sldId id="286" r:id="rId9"/>
    <p:sldId id="268" r:id="rId10"/>
    <p:sldId id="284" r:id="rId11"/>
    <p:sldId id="269" r:id="rId12"/>
    <p:sldId id="318"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306" r:id="rId26"/>
    <p:sldId id="307" r:id="rId27"/>
    <p:sldId id="308" r:id="rId28"/>
    <p:sldId id="287" r:id="rId29"/>
    <p:sldId id="283" r:id="rId30"/>
    <p:sldId id="288" r:id="rId31"/>
    <p:sldId id="305" r:id="rId32"/>
    <p:sldId id="312" r:id="rId33"/>
    <p:sldId id="314" r:id="rId34"/>
    <p:sldId id="316" r:id="rId35"/>
    <p:sldId id="309" r:id="rId36"/>
    <p:sldId id="304" r:id="rId37"/>
    <p:sldId id="290" r:id="rId38"/>
    <p:sldId id="291" r:id="rId39"/>
    <p:sldId id="292" r:id="rId40"/>
    <p:sldId id="293" r:id="rId41"/>
    <p:sldId id="294" r:id="rId42"/>
    <p:sldId id="295" r:id="rId43"/>
    <p:sldId id="296" r:id="rId44"/>
    <p:sldId id="297" r:id="rId45"/>
    <p:sldId id="298" r:id="rId46"/>
    <p:sldId id="299" r:id="rId47"/>
    <p:sldId id="300" r:id="rId48"/>
    <p:sldId id="319" r:id="rId49"/>
  </p:sldIdLst>
  <p:sldSz cx="9144000" cy="6858000" type="screen4x3"/>
  <p:notesSz cx="6797675" cy="9866313"/>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868685"/>
    <a:srgbClr val="F8C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727" autoAdjust="0"/>
    <p:restoredTop sz="94660"/>
  </p:normalViewPr>
  <p:slideViewPr>
    <p:cSldViewPr snapToGrid="0" snapToObjects="1">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rvfas4\MI_Public\4.%20Statistieken%20-%20Statistiques\Emilie\Focus%20PIIS\PIISRapportunique\Subvention%20PIIS%202017.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rvfas4\MI_Public\4.%20Statistieken%20-%20Statistiques\Emilie\Focus%20PIIS\PIISRapportunique\Subvention%20PIIS%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Frais de personnel</c:v>
          </c:tx>
          <c:spPr>
            <a:solidFill>
              <a:schemeClr val="accent1"/>
            </a:solidFill>
            <a:ln>
              <a:noFill/>
            </a:ln>
            <a:effectLst/>
          </c:spPr>
          <c:invertIfNegative val="0"/>
          <c:cat>
            <c:strRef>
              <c:f>TCDCluster!$A$16:$A$19</c:f>
              <c:strCache>
                <c:ptCount val="4"/>
                <c:pt idx="0">
                  <c:v>5 grandes villes</c:v>
                </c:pt>
                <c:pt idx="1">
                  <c:v>Communes de grande taille</c:v>
                </c:pt>
                <c:pt idx="2">
                  <c:v>Communes de taille moyenne</c:v>
                </c:pt>
                <c:pt idx="3">
                  <c:v>Communes de petite taille</c:v>
                </c:pt>
              </c:strCache>
            </c:strRef>
          </c:cat>
          <c:val>
            <c:numRef>
              <c:f>TCDCluster!$B$16:$B$19</c:f>
              <c:numCache>
                <c:formatCode>0.0%</c:formatCode>
                <c:ptCount val="4"/>
                <c:pt idx="0">
                  <c:v>0.99885318020203717</c:v>
                </c:pt>
                <c:pt idx="1">
                  <c:v>0.93164408174763724</c:v>
                </c:pt>
                <c:pt idx="2">
                  <c:v>0.96408056839978284</c:v>
                </c:pt>
                <c:pt idx="3">
                  <c:v>0.78825944100646883</c:v>
                </c:pt>
              </c:numCache>
            </c:numRef>
          </c:val>
        </c:ser>
        <c:ser>
          <c:idx val="1"/>
          <c:order val="1"/>
          <c:tx>
            <c:v>Aide fiancière</c:v>
          </c:tx>
          <c:spPr>
            <a:solidFill>
              <a:schemeClr val="accent2"/>
            </a:solidFill>
            <a:ln>
              <a:noFill/>
            </a:ln>
            <a:effectLst/>
          </c:spPr>
          <c:invertIfNegative val="0"/>
          <c:cat>
            <c:strRef>
              <c:f>TCDCluster!$A$16:$A$19</c:f>
              <c:strCache>
                <c:ptCount val="4"/>
                <c:pt idx="0">
                  <c:v>5 grandes villes</c:v>
                </c:pt>
                <c:pt idx="1">
                  <c:v>Communes de grande taille</c:v>
                </c:pt>
                <c:pt idx="2">
                  <c:v>Communes de taille moyenne</c:v>
                </c:pt>
                <c:pt idx="3">
                  <c:v>Communes de petite taille</c:v>
                </c:pt>
              </c:strCache>
            </c:strRef>
          </c:cat>
          <c:val>
            <c:numRef>
              <c:f>TCDCluster!$F$16:$F$19</c:f>
              <c:numCache>
                <c:formatCode>0.0%</c:formatCode>
                <c:ptCount val="4"/>
                <c:pt idx="0">
                  <c:v>1.1468197979628526E-3</c:v>
                </c:pt>
                <c:pt idx="1">
                  <c:v>6.835591825236273E-2</c:v>
                </c:pt>
                <c:pt idx="2">
                  <c:v>3.5919431600217155E-2</c:v>
                </c:pt>
                <c:pt idx="3">
                  <c:v>0.21174055899353122</c:v>
                </c:pt>
              </c:numCache>
            </c:numRef>
          </c:val>
        </c:ser>
        <c:dLbls>
          <c:showLegendKey val="0"/>
          <c:showVal val="0"/>
          <c:showCatName val="0"/>
          <c:showSerName val="0"/>
          <c:showPercent val="0"/>
          <c:showBubbleSize val="0"/>
        </c:dLbls>
        <c:gapWidth val="219"/>
        <c:overlap val="-27"/>
        <c:axId val="-1933036752"/>
        <c:axId val="-1933036208"/>
      </c:barChart>
      <c:catAx>
        <c:axId val="-193303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33036208"/>
        <c:crosses val="autoZero"/>
        <c:auto val="1"/>
        <c:lblAlgn val="ctr"/>
        <c:lblOffset val="100"/>
        <c:noMultiLvlLbl val="0"/>
      </c:catAx>
      <c:valAx>
        <c:axId val="-1933036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3303675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Bénéficiaires</c:v>
          </c:tx>
          <c:spPr>
            <a:solidFill>
              <a:schemeClr val="accent1"/>
            </a:solidFill>
            <a:ln>
              <a:noFill/>
            </a:ln>
            <a:effectLst/>
          </c:spPr>
          <c:invertIfNegative val="0"/>
          <c:cat>
            <c:strRef>
              <c:f>TCDCluster!$A$29:$A$32</c:f>
              <c:strCache>
                <c:ptCount val="4"/>
                <c:pt idx="0">
                  <c:v>5 grandes villes</c:v>
                </c:pt>
                <c:pt idx="1">
                  <c:v>Communes de grande taille</c:v>
                </c:pt>
                <c:pt idx="2">
                  <c:v>Communes de taille moyenne</c:v>
                </c:pt>
                <c:pt idx="3">
                  <c:v>Communes de petite taille</c:v>
                </c:pt>
              </c:strCache>
            </c:strRef>
          </c:cat>
          <c:val>
            <c:numRef>
              <c:f>TCDCluster!$B$29:$B$32</c:f>
              <c:numCache>
                <c:formatCode>0.0%</c:formatCode>
                <c:ptCount val="4"/>
                <c:pt idx="0">
                  <c:v>1</c:v>
                </c:pt>
                <c:pt idx="1">
                  <c:v>0.3160329101268618</c:v>
                </c:pt>
                <c:pt idx="2">
                  <c:v>0.39314231600982591</c:v>
                </c:pt>
                <c:pt idx="3">
                  <c:v>0.78151310877106595</c:v>
                </c:pt>
              </c:numCache>
            </c:numRef>
          </c:val>
        </c:ser>
        <c:ser>
          <c:idx val="1"/>
          <c:order val="1"/>
          <c:tx>
            <c:v>Tiers</c:v>
          </c:tx>
          <c:spPr>
            <a:solidFill>
              <a:schemeClr val="accent2"/>
            </a:solidFill>
            <a:ln>
              <a:noFill/>
            </a:ln>
            <a:effectLst/>
          </c:spPr>
          <c:invertIfNegative val="0"/>
          <c:cat>
            <c:strRef>
              <c:f>TCDCluster!$A$29:$A$32</c:f>
              <c:strCache>
                <c:ptCount val="4"/>
                <c:pt idx="0">
                  <c:v>5 grandes villes</c:v>
                </c:pt>
                <c:pt idx="1">
                  <c:v>Communes de grande taille</c:v>
                </c:pt>
                <c:pt idx="2">
                  <c:v>Communes de taille moyenne</c:v>
                </c:pt>
                <c:pt idx="3">
                  <c:v>Communes de petite taille</c:v>
                </c:pt>
              </c:strCache>
            </c:strRef>
          </c:cat>
          <c:val>
            <c:numRef>
              <c:f>TCDCluster!$C$29:$C$32</c:f>
              <c:numCache>
                <c:formatCode>0.0%</c:formatCode>
                <c:ptCount val="4"/>
                <c:pt idx="0">
                  <c:v>0</c:v>
                </c:pt>
                <c:pt idx="1">
                  <c:v>0.44645462130914343</c:v>
                </c:pt>
                <c:pt idx="2">
                  <c:v>0.42437216694580682</c:v>
                </c:pt>
                <c:pt idx="3">
                  <c:v>0.13926973128986922</c:v>
                </c:pt>
              </c:numCache>
            </c:numRef>
          </c:val>
        </c:ser>
        <c:ser>
          <c:idx val="2"/>
          <c:order val="2"/>
          <c:tx>
            <c:v>Autres</c:v>
          </c:tx>
          <c:spPr>
            <a:solidFill>
              <a:schemeClr val="accent3"/>
            </a:solidFill>
            <a:ln>
              <a:noFill/>
            </a:ln>
            <a:effectLst/>
          </c:spPr>
          <c:invertIfNegative val="0"/>
          <c:cat>
            <c:strRef>
              <c:f>TCDCluster!$A$29:$A$32</c:f>
              <c:strCache>
                <c:ptCount val="4"/>
                <c:pt idx="0">
                  <c:v>5 grandes villes</c:v>
                </c:pt>
                <c:pt idx="1">
                  <c:v>Communes de grande taille</c:v>
                </c:pt>
                <c:pt idx="2">
                  <c:v>Communes de taille moyenne</c:v>
                </c:pt>
                <c:pt idx="3">
                  <c:v>Communes de petite taille</c:v>
                </c:pt>
              </c:strCache>
            </c:strRef>
          </c:cat>
          <c:val>
            <c:numRef>
              <c:f>TCDCluster!$D$29:$D$32</c:f>
              <c:numCache>
                <c:formatCode>0.0%</c:formatCode>
                <c:ptCount val="4"/>
                <c:pt idx="0">
                  <c:v>0</c:v>
                </c:pt>
                <c:pt idx="1">
                  <c:v>0.23751246856399469</c:v>
                </c:pt>
                <c:pt idx="2">
                  <c:v>0.18248551704436725</c:v>
                </c:pt>
                <c:pt idx="3">
                  <c:v>7.9217159939064904E-2</c:v>
                </c:pt>
              </c:numCache>
            </c:numRef>
          </c:val>
        </c:ser>
        <c:dLbls>
          <c:showLegendKey val="0"/>
          <c:showVal val="0"/>
          <c:showCatName val="0"/>
          <c:showSerName val="0"/>
          <c:showPercent val="0"/>
          <c:showBubbleSize val="0"/>
        </c:dLbls>
        <c:gapWidth val="219"/>
        <c:overlap val="-27"/>
        <c:axId val="-1932869552"/>
        <c:axId val="-1932870096"/>
      </c:barChart>
      <c:catAx>
        <c:axId val="-19328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32870096"/>
        <c:crosses val="autoZero"/>
        <c:auto val="1"/>
        <c:lblAlgn val="ctr"/>
        <c:lblOffset val="100"/>
        <c:noMultiLvlLbl val="0"/>
      </c:catAx>
      <c:valAx>
        <c:axId val="-1932870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3286955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029"/>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p:cNvSpPr>
            <a:spLocks noGrp="1"/>
          </p:cNvSpPr>
          <p:nvPr>
            <p:ph type="dt" idx="1"/>
          </p:nvPr>
        </p:nvSpPr>
        <p:spPr>
          <a:xfrm>
            <a:off x="3850443" y="0"/>
            <a:ext cx="2945659" cy="495029"/>
          </a:xfrm>
          <a:prstGeom prst="rect">
            <a:avLst/>
          </a:prstGeom>
        </p:spPr>
        <p:txBody>
          <a:bodyPr vert="horz" lIns="91440" tIns="45720" rIns="91440" bIns="45720" rtlCol="0"/>
          <a:lstStyle>
            <a:lvl1pPr algn="r">
              <a:defRPr sz="1200"/>
            </a:lvl1pPr>
          </a:lstStyle>
          <a:p>
            <a:fld id="{EDCF5319-20C9-45FF-BAAF-FBC4EB71430F}" type="datetimeFigureOut">
              <a:rPr lang="fr-BE" smtClean="0"/>
              <a:t>10-10-18</a:t>
            </a:fld>
            <a:endParaRPr lang="fr-BE"/>
          </a:p>
        </p:txBody>
      </p:sp>
      <p:sp>
        <p:nvSpPr>
          <p:cNvPr id="4" name="Tijdelijke aanduiding voor dia-afbeelding 3"/>
          <p:cNvSpPr>
            <a:spLocks noGrp="1" noRot="1" noChangeAspect="1"/>
          </p:cNvSpPr>
          <p:nvPr>
            <p:ph type="sldImg" idx="2"/>
          </p:nvPr>
        </p:nvSpPr>
        <p:spPr>
          <a:xfrm>
            <a:off x="1179513" y="1233488"/>
            <a:ext cx="4438650" cy="3328987"/>
          </a:xfrm>
          <a:prstGeom prst="rect">
            <a:avLst/>
          </a:prstGeom>
          <a:noFill/>
          <a:ln w="12700">
            <a:solidFill>
              <a:prstClr val="black"/>
            </a:solidFill>
          </a:ln>
        </p:spPr>
        <p:txBody>
          <a:bodyPr vert="horz" lIns="91440" tIns="45720" rIns="91440" bIns="45720" rtlCol="0" anchor="ctr"/>
          <a:lstStyle/>
          <a:p>
            <a:endParaRPr lang="fr-BE"/>
          </a:p>
        </p:txBody>
      </p:sp>
      <p:sp>
        <p:nvSpPr>
          <p:cNvPr id="5" name="Tijdelijke aanduiding voor notities 4"/>
          <p:cNvSpPr>
            <a:spLocks noGrp="1"/>
          </p:cNvSpPr>
          <p:nvPr>
            <p:ph type="body" sz="quarter" idx="3"/>
          </p:nvPr>
        </p:nvSpPr>
        <p:spPr>
          <a:xfrm>
            <a:off x="679768" y="4748163"/>
            <a:ext cx="5438140" cy="38848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6" name="Tijdelijke aanduiding voor voettekst 5"/>
          <p:cNvSpPr>
            <a:spLocks noGrp="1"/>
          </p:cNvSpPr>
          <p:nvPr>
            <p:ph type="ftr" sz="quarter" idx="4"/>
          </p:nvPr>
        </p:nvSpPr>
        <p:spPr>
          <a:xfrm>
            <a:off x="0" y="9371286"/>
            <a:ext cx="2945659" cy="495028"/>
          </a:xfrm>
          <a:prstGeom prst="rect">
            <a:avLst/>
          </a:prstGeom>
        </p:spPr>
        <p:txBody>
          <a:bodyPr vert="horz" lIns="91440" tIns="45720" rIns="91440" bIns="45720" rtlCol="0" anchor="b"/>
          <a:lstStyle>
            <a:lvl1pPr algn="l">
              <a:defRPr sz="1200"/>
            </a:lvl1pPr>
          </a:lstStyle>
          <a:p>
            <a:endParaRPr lang="fr-BE"/>
          </a:p>
        </p:txBody>
      </p:sp>
      <p:sp>
        <p:nvSpPr>
          <p:cNvPr id="7" name="Tijdelijke aanduiding voor dianummer 6"/>
          <p:cNvSpPr>
            <a:spLocks noGrp="1"/>
          </p:cNvSpPr>
          <p:nvPr>
            <p:ph type="sldNum" sz="quarter" idx="5"/>
          </p:nvPr>
        </p:nvSpPr>
        <p:spPr>
          <a:xfrm>
            <a:off x="3850443" y="9371286"/>
            <a:ext cx="2945659" cy="495028"/>
          </a:xfrm>
          <a:prstGeom prst="rect">
            <a:avLst/>
          </a:prstGeom>
        </p:spPr>
        <p:txBody>
          <a:bodyPr vert="horz" lIns="91440" tIns="45720" rIns="91440" bIns="45720" rtlCol="0" anchor="b"/>
          <a:lstStyle>
            <a:lvl1pPr algn="r">
              <a:defRPr sz="1200"/>
            </a:lvl1pPr>
          </a:lstStyle>
          <a:p>
            <a:fld id="{E9C93250-2F29-4E96-B55F-5FEBF2C2E28B}" type="slidenum">
              <a:rPr lang="fr-BE" smtClean="0"/>
              <a:t>‹#›</a:t>
            </a:fld>
            <a:endParaRPr lang="fr-BE"/>
          </a:p>
        </p:txBody>
      </p:sp>
    </p:spTree>
    <p:extLst>
      <p:ext uri="{BB962C8B-B14F-4D97-AF65-F5344CB8AC3E}">
        <p14:creationId xmlns:p14="http://schemas.microsoft.com/office/powerpoint/2010/main" val="138835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66425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271101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31059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11830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2323390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73955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427902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57408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4081006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854983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13130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204996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2555732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22944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625032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332987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74517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022628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46600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97002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2816665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62606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898057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338723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42573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85620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20119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dirty="0"/>
              <a:t>Frais de personnel :</a:t>
            </a:r>
            <a:r>
              <a:rPr baseline="0" dirty="0"/>
              <a:t> </a:t>
            </a:r>
            <a:r>
              <a:rPr baseline="0" dirty="0" err="1"/>
              <a:t>volets</a:t>
            </a:r>
            <a:r>
              <a:rPr baseline="0" dirty="0"/>
              <a:t> A et C = max. 10 % - </a:t>
            </a:r>
            <a:r>
              <a:rPr baseline="0" dirty="0" err="1"/>
              <a:t>volet</a:t>
            </a:r>
            <a:r>
              <a:rPr baseline="0" dirty="0"/>
              <a:t> B = max. 100 %</a:t>
            </a:r>
          </a:p>
          <a:p>
            <a:pPr rtl="0"/>
            <a:r>
              <a:rPr baseline="0" dirty="0"/>
              <a:t>Les </a:t>
            </a:r>
            <a:r>
              <a:rPr baseline="0" dirty="0" err="1"/>
              <a:t>frais</a:t>
            </a:r>
            <a:r>
              <a:rPr baseline="0" dirty="0"/>
              <a:t> de </a:t>
            </a:r>
            <a:r>
              <a:rPr baseline="0" dirty="0" err="1"/>
              <a:t>fonctionnement</a:t>
            </a:r>
            <a:r>
              <a:rPr baseline="0" dirty="0"/>
              <a:t> ne </a:t>
            </a:r>
            <a:r>
              <a:rPr baseline="0" dirty="0" err="1"/>
              <a:t>sont</a:t>
            </a:r>
            <a:r>
              <a:rPr baseline="0" dirty="0"/>
              <a:t> pas </a:t>
            </a:r>
            <a:r>
              <a:rPr baseline="0" dirty="0" err="1"/>
              <a:t>plafonnés</a:t>
            </a:r>
            <a:r>
              <a:rPr baseline="0" dirty="0"/>
              <a:t> à 10 % (</a:t>
            </a:r>
            <a:r>
              <a:rPr baseline="0" dirty="0" err="1"/>
              <a:t>mais</a:t>
            </a:r>
            <a:r>
              <a:rPr baseline="0" dirty="0"/>
              <a:t> </a:t>
            </a:r>
            <a:r>
              <a:rPr baseline="0" dirty="0" err="1"/>
              <a:t>bien</a:t>
            </a:r>
            <a:r>
              <a:rPr baseline="0" dirty="0"/>
              <a:t> les </a:t>
            </a:r>
            <a:r>
              <a:rPr baseline="0" dirty="0" err="1"/>
              <a:t>frais</a:t>
            </a:r>
            <a:r>
              <a:rPr baseline="0" dirty="0"/>
              <a:t> </a:t>
            </a:r>
            <a:r>
              <a:rPr baseline="0" dirty="0" err="1"/>
              <a:t>généraux</a:t>
            </a:r>
            <a:r>
              <a:rPr baseline="0" dirty="0"/>
              <a:t> en </a:t>
            </a:r>
            <a:r>
              <a:rPr baseline="0" dirty="0" err="1"/>
              <a:t>cas</a:t>
            </a:r>
            <a:r>
              <a:rPr baseline="0" dirty="0"/>
              <a:t> de sous-</a:t>
            </a:r>
            <a:r>
              <a:rPr baseline="0" dirty="0" err="1"/>
              <a:t>traitance</a:t>
            </a:r>
            <a:r>
              <a:rPr baseline="0" dirty="0"/>
              <a:t>).</a:t>
            </a:r>
          </a:p>
        </p:txBody>
      </p:sp>
      <p:sp>
        <p:nvSpPr>
          <p:cNvPr id="4" name="Tijdelijke aanduiding voor dianummer 3"/>
          <p:cNvSpPr>
            <a:spLocks noGrp="1"/>
          </p:cNvSpPr>
          <p:nvPr>
            <p:ph type="sldNum" sz="quarter" idx="10"/>
          </p:nvPr>
        </p:nvSpPr>
        <p:spPr/>
        <p:txBody>
          <a:bodyPr/>
          <a:lstStyle/>
          <a:p>
            <a:pPr rtl="0"/>
            <a:fld id="{E9C93250-2F29-4E96-B55F-5FEBF2C2E28B}" type="slidenum">
              <a:rPr/>
              <a:t>7</a:t>
            </a:fld>
            <a:endParaRPr/>
          </a:p>
        </p:txBody>
      </p:sp>
    </p:spTree>
    <p:extLst>
      <p:ext uri="{BB962C8B-B14F-4D97-AF65-F5344CB8AC3E}">
        <p14:creationId xmlns:p14="http://schemas.microsoft.com/office/powerpoint/2010/main" val="273349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15909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93250-2F29-4E96-B55F-5FEBF2C2E28B}" type="slidenum">
              <a:rPr lang="fr-BE" smtClean="0"/>
              <a:t>‹#›</a:t>
            </a:fld>
            <a:endParaRPr lang="fr-BE"/>
          </a:p>
        </p:txBody>
      </p:sp>
    </p:spTree>
    <p:extLst>
      <p:ext uri="{BB962C8B-B14F-4D97-AF65-F5344CB8AC3E}">
        <p14:creationId xmlns:p14="http://schemas.microsoft.com/office/powerpoint/2010/main" val="1705463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55863" y="5443538"/>
            <a:ext cx="42306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62611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7185" y="2124391"/>
            <a:ext cx="7669630" cy="1470025"/>
          </a:xfrm>
          <a:prstGeom prst="rect">
            <a:avLst/>
          </a:prstGeom>
        </p:spPr>
        <p:txBody>
          <a:bodyPr/>
          <a:lstStyle>
            <a:lvl1pPr>
              <a:defRPr sz="4800" b="1" i="0" baseline="0">
                <a:solidFill>
                  <a:srgbClr val="929292"/>
                </a:solidFill>
                <a:latin typeface="Gill Sans Std"/>
              </a:defRPr>
            </a:lvl1pPr>
          </a:lstStyle>
          <a:p>
            <a:r>
              <a:rPr lang="nl-BE"/>
              <a:t>Click to edit Master title style</a:t>
            </a:r>
            <a:endParaRPr lang="en-US" dirty="0"/>
          </a:p>
        </p:txBody>
      </p:sp>
      <p:sp>
        <p:nvSpPr>
          <p:cNvPr id="3" name="Subtitle 2"/>
          <p:cNvSpPr>
            <a:spLocks noGrp="1"/>
          </p:cNvSpPr>
          <p:nvPr>
            <p:ph type="subTitle" idx="1"/>
          </p:nvPr>
        </p:nvSpPr>
        <p:spPr>
          <a:xfrm>
            <a:off x="737185" y="3794900"/>
            <a:ext cx="7669630" cy="1492296"/>
          </a:xfrm>
          <a:prstGeom prst="rect">
            <a:avLst/>
          </a:prstGeom>
        </p:spPr>
        <p:txBody>
          <a:bodyPr/>
          <a:lstStyle>
            <a:lvl1pPr marL="0" indent="0" algn="ctr">
              <a:buNone/>
              <a:defRPr b="1" i="0">
                <a:solidFill>
                  <a:schemeClr val="accent2"/>
                </a:solidFill>
                <a:latin typeface="Gill Sans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dirty="0"/>
          </a:p>
        </p:txBody>
      </p:sp>
    </p:spTree>
    <p:extLst>
      <p:ext uri="{BB962C8B-B14F-4D97-AF65-F5344CB8AC3E}">
        <p14:creationId xmlns:p14="http://schemas.microsoft.com/office/powerpoint/2010/main" val="100022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B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506AEEC-79D8-4287-99EC-2364EC07F920}" type="datetime1">
              <a:rPr lang="en-US" altLang="en-US"/>
              <a:pPr>
                <a:defRPr/>
              </a:pPr>
              <a:t>10/10/2018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9053DAC-7727-4D02-9248-A526A520520F}" type="slidenum">
              <a:rPr lang="en-US" altLang="en-US"/>
              <a:pPr>
                <a:defRPr/>
              </a:pPr>
              <a:t>‹#›</a:t>
            </a:fld>
            <a:endParaRPr lang="en-US" altLang="en-US"/>
          </a:p>
        </p:txBody>
      </p:sp>
    </p:spTree>
    <p:extLst>
      <p:ext uri="{BB962C8B-B14F-4D97-AF65-F5344CB8AC3E}">
        <p14:creationId xmlns:p14="http://schemas.microsoft.com/office/powerpoint/2010/main" val="65887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3" name="Content Placeholder 2"/>
          <p:cNvSpPr>
            <a:spLocks noGrp="1"/>
          </p:cNvSpPr>
          <p:nvPr>
            <p:ph idx="1"/>
          </p:nvPr>
        </p:nvSpPr>
        <p:spPr>
          <a:xfrm>
            <a:off x="457200" y="1448804"/>
            <a:ext cx="8229600" cy="151181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9" name="Content Placeholder 2"/>
          <p:cNvSpPr>
            <a:spLocks noGrp="1"/>
          </p:cNvSpPr>
          <p:nvPr>
            <p:ph idx="11"/>
          </p:nvPr>
        </p:nvSpPr>
        <p:spPr>
          <a:xfrm>
            <a:off x="457200" y="3122564"/>
            <a:ext cx="8229600" cy="2537939"/>
          </a:xfrm>
          <a:prstGeom prst="rect">
            <a:avLst/>
          </a:prstGeom>
        </p:spPr>
        <p:txBody>
          <a:bodyPr/>
          <a:lstStyle>
            <a:lvl1pPr marL="342900" indent="-342900">
              <a:buClr>
                <a:schemeClr val="accent1"/>
              </a:buClr>
              <a:buFont typeface="Arial"/>
              <a:buChar char="•"/>
              <a:defRPr sz="24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120100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910138" y="3622675"/>
            <a:ext cx="3776662"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3" name="Content Placeholder 2"/>
          <p:cNvSpPr>
            <a:spLocks noGrp="1"/>
          </p:cNvSpPr>
          <p:nvPr>
            <p:ph idx="10"/>
          </p:nvPr>
        </p:nvSpPr>
        <p:spPr>
          <a:xfrm>
            <a:off x="5076589" y="3261959"/>
            <a:ext cx="3610211" cy="359935"/>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5" name="Picture Placeholder 4"/>
          <p:cNvSpPr>
            <a:spLocks noGrp="1"/>
          </p:cNvSpPr>
          <p:nvPr>
            <p:ph type="pic" sz="quarter" idx="11"/>
          </p:nvPr>
        </p:nvSpPr>
        <p:spPr>
          <a:xfrm>
            <a:off x="457200" y="2820988"/>
            <a:ext cx="4452937" cy="3306762"/>
          </a:xfrm>
          <a:prstGeom prst="rect">
            <a:avLst/>
          </a:prstGeom>
          <a:ln>
            <a:solidFill>
              <a:schemeClr val="accent2"/>
            </a:solidFill>
          </a:ln>
        </p:spPr>
        <p:txBody>
          <a:bodyPr vert="horz"/>
          <a:lstStyle/>
          <a:p>
            <a:pPr lvl="0"/>
            <a:endParaRPr lang="en-US" noProof="0" dirty="0"/>
          </a:p>
        </p:txBody>
      </p:sp>
    </p:spTree>
    <p:extLst>
      <p:ext uri="{BB962C8B-B14F-4D97-AF65-F5344CB8AC3E}">
        <p14:creationId xmlns:p14="http://schemas.microsoft.com/office/powerpoint/2010/main" val="18277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217445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2400" baseline="0">
                <a:solidFill>
                  <a:schemeClr val="accent1"/>
                </a:solidFill>
                <a:latin typeface="Gill Sans Std"/>
              </a:defRPr>
            </a:lvl1pPr>
          </a:lstStyle>
          <a:p>
            <a:r>
              <a:rPr lang="nl-BE"/>
              <a:t>Click to edit Master title 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55049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457200" y="357799"/>
            <a:ext cx="8229600" cy="2837759"/>
          </a:xfrm>
          <a:prstGeom prst="rect">
            <a:avLst/>
          </a:prstGeom>
        </p:spPr>
        <p:txBody>
          <a:bodyPr vert="horz"/>
          <a:lstStyle/>
          <a:p>
            <a:pPr lvl="0"/>
            <a:endParaRPr lang="en-US" noProof="0" dirty="0"/>
          </a:p>
        </p:txBody>
      </p:sp>
      <p:sp>
        <p:nvSpPr>
          <p:cNvPr id="5" name="Picture Placeholder 10"/>
          <p:cNvSpPr>
            <a:spLocks noGrp="1"/>
          </p:cNvSpPr>
          <p:nvPr>
            <p:ph type="pic" sz="quarter" idx="11"/>
          </p:nvPr>
        </p:nvSpPr>
        <p:spPr>
          <a:xfrm>
            <a:off x="457200" y="3462055"/>
            <a:ext cx="4116356" cy="2837759"/>
          </a:xfrm>
          <a:prstGeom prst="rect">
            <a:avLst/>
          </a:prstGeom>
        </p:spPr>
        <p:txBody>
          <a:bodyPr vert="horz"/>
          <a:lstStyle/>
          <a:p>
            <a:pPr lvl="0"/>
            <a:endParaRPr lang="en-US" noProof="0" dirty="0"/>
          </a:p>
        </p:txBody>
      </p:sp>
      <p:sp>
        <p:nvSpPr>
          <p:cNvPr id="6" name="Content Placeholder 2"/>
          <p:cNvSpPr>
            <a:spLocks noGrp="1"/>
          </p:cNvSpPr>
          <p:nvPr>
            <p:ph idx="12"/>
          </p:nvPr>
        </p:nvSpPr>
        <p:spPr>
          <a:xfrm>
            <a:off x="4781068" y="3462055"/>
            <a:ext cx="3905732" cy="2530654"/>
          </a:xfrm>
          <a:prstGeom prst="rect">
            <a:avLst/>
          </a:prstGeom>
        </p:spPr>
        <p:txBody>
          <a:bodyPr/>
          <a:lstStyle>
            <a:lvl1pPr marL="342900" indent="-342900">
              <a:buClr>
                <a:schemeClr val="accent1"/>
              </a:buClr>
              <a:buFont typeface="Arial"/>
              <a:buChar char="•"/>
              <a:defRPr sz="16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4414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12059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8813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1.xls"/><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custDataLst>
              <p:tags r:id="rId1"/>
            </p:custDataLst>
          </p:nvPr>
        </p:nvSpPr>
        <p:spPr bwMode="auto">
          <a:xfrm>
            <a:off x="736600" y="2124075"/>
            <a:ext cx="76708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eaLnBrk="1" hangingPunct="1"/>
            <a:r>
              <a:rPr dirty="0">
                <a:latin typeface="Gill Sans Std" panose="020B0502020104020203" pitchFamily="34" charset="0"/>
                <a:ea typeface="ＭＳ Ｐゴシック" panose="020B0600070205080204" pitchFamily="34" charset="-128"/>
              </a:rPr>
              <a:t>Activation </a:t>
            </a:r>
            <a:r>
              <a:rPr dirty="0" err="1">
                <a:latin typeface="Gill Sans Std" panose="020B0502020104020203" pitchFamily="34" charset="0"/>
                <a:ea typeface="ＭＳ Ｐゴシック" panose="020B0600070205080204" pitchFamily="34" charset="-128"/>
              </a:rPr>
              <a:t>sociale</a:t>
            </a:r>
            <a:r>
              <a:rPr dirty="0">
                <a:latin typeface="Gill Sans Std" panose="020B0502020104020203" pitchFamily="34" charset="0"/>
                <a:ea typeface="ＭＳ Ｐゴシック" panose="020B0600070205080204" pitchFamily="34" charset="-128"/>
              </a:rPr>
              <a:t> et PIIS : subventions</a:t>
            </a:r>
          </a:p>
        </p:txBody>
      </p:sp>
      <p:sp>
        <p:nvSpPr>
          <p:cNvPr id="11267" name="Subtitle 2"/>
          <p:cNvSpPr>
            <a:spLocks noGrp="1"/>
          </p:cNvSpPr>
          <p:nvPr>
            <p:ph type="subTitle" idx="1"/>
            <p:custDataLst>
              <p:tags r:id="rId2"/>
            </p:custDataLst>
          </p:nvPr>
        </p:nvSpPr>
        <p:spPr bwMode="auto">
          <a:xfrm>
            <a:off x="736600" y="3794125"/>
            <a:ext cx="7670800" cy="149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eaLnBrk="1" hangingPunct="1"/>
            <a:r>
              <a:rPr>
                <a:solidFill>
                  <a:srgbClr val="929292"/>
                </a:solidFill>
                <a:latin typeface="Gill Sans Std" panose="020B0502020104020203" pitchFamily="34" charset="0"/>
                <a:ea typeface="ＭＳ Ｐゴシック" panose="020B0600070205080204" pitchFamily="34" charset="-128"/>
              </a:rPr>
              <a:t>Journée de rencontre provinciale</a:t>
            </a:r>
          </a:p>
          <a:p>
            <a:pPr rtl="0" eaLnBrk="1" hangingPunct="1"/>
            <a:r>
              <a:rPr>
                <a:solidFill>
                  <a:srgbClr val="929292"/>
                </a:solidFill>
                <a:latin typeface="Gill Sans Std" panose="020B0502020104020203" pitchFamily="34" charset="0"/>
                <a:ea typeface="ＭＳ Ｐゴシック" panose="020B0600070205080204" pitchFamily="34" charset="-128"/>
              </a:rPr>
              <a:t>Automne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251460" y="188912"/>
            <a:ext cx="8229600" cy="870267"/>
          </a:xfrm>
        </p:spPr>
        <p:txBody>
          <a:bodyPr/>
          <a:lstStyle/>
          <a:p>
            <a:pPr rtl="0"/>
            <a:r>
              <a:rPr lang="en-US" sz="2800" dirty="0"/>
              <a:t>1.2. Promotion </a:t>
            </a:r>
            <a:r>
              <a:rPr sz="2800" dirty="0"/>
              <a:t>de la participation </a:t>
            </a:r>
            <a:r>
              <a:rPr sz="2800" dirty="0" err="1"/>
              <a:t>sociale</a:t>
            </a:r>
            <a:r>
              <a:rPr sz="2800" dirty="0"/>
              <a:t> - Voyages</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marL="342900" indent="-342900" rtl="0">
              <a:buFont typeface="Arial" panose="020B0604020202020204" pitchFamily="34" charset="0"/>
              <a:buChar char="•"/>
            </a:pPr>
            <a:r>
              <a:rPr dirty="0">
                <a:solidFill>
                  <a:srgbClr val="00B050"/>
                </a:solidFill>
              </a:rPr>
              <a:t>Excursions, B-Excursion (</a:t>
            </a:r>
            <a:r>
              <a:rPr dirty="0" err="1">
                <a:solidFill>
                  <a:srgbClr val="00B050"/>
                </a:solidFill>
              </a:rPr>
              <a:t>organisée</a:t>
            </a:r>
            <a:r>
              <a:rPr dirty="0">
                <a:solidFill>
                  <a:srgbClr val="00B050"/>
                </a:solidFill>
              </a:rPr>
              <a:t> </a:t>
            </a:r>
            <a:r>
              <a:rPr dirty="0" err="1">
                <a:solidFill>
                  <a:srgbClr val="00B050"/>
                </a:solidFill>
              </a:rPr>
              <a:t>depuis</a:t>
            </a:r>
            <a:r>
              <a:rPr dirty="0">
                <a:solidFill>
                  <a:srgbClr val="00B050"/>
                </a:solidFill>
              </a:rPr>
              <a:t> le </a:t>
            </a:r>
            <a:r>
              <a:rPr dirty="0" err="1">
                <a:solidFill>
                  <a:srgbClr val="00B050"/>
                </a:solidFill>
              </a:rPr>
              <a:t>Belgique</a:t>
            </a:r>
            <a:r>
              <a:rPr dirty="0">
                <a:solidFill>
                  <a:srgbClr val="00B050"/>
                </a:solidFill>
              </a:rPr>
              <a:t> + billet </a:t>
            </a:r>
            <a:r>
              <a:rPr dirty="0" err="1">
                <a:solidFill>
                  <a:srgbClr val="00B050"/>
                </a:solidFill>
              </a:rPr>
              <a:t>d'accès</a:t>
            </a:r>
            <a:r>
              <a:rPr dirty="0">
                <a:solidFill>
                  <a:srgbClr val="00B050"/>
                </a:solidFill>
              </a:rPr>
              <a:t> sur </a:t>
            </a:r>
            <a:r>
              <a:rPr dirty="0" err="1">
                <a:solidFill>
                  <a:srgbClr val="00B050"/>
                </a:solidFill>
              </a:rPr>
              <a:t>territoire</a:t>
            </a:r>
            <a:r>
              <a:rPr dirty="0">
                <a:solidFill>
                  <a:srgbClr val="00B050"/>
                </a:solidFill>
              </a:rPr>
              <a:t> </a:t>
            </a:r>
            <a:r>
              <a:rPr dirty="0" err="1">
                <a:solidFill>
                  <a:srgbClr val="00B050"/>
                </a:solidFill>
              </a:rPr>
              <a:t>belge</a:t>
            </a:r>
            <a:r>
              <a:rPr dirty="0">
                <a:solidFill>
                  <a:srgbClr val="00B050"/>
                </a:solidFill>
              </a:rPr>
              <a:t>)</a:t>
            </a:r>
          </a:p>
          <a:p>
            <a:pPr marL="342900" indent="-342900" rtl="0">
              <a:buFont typeface="Arial" panose="020B0604020202020204" pitchFamily="34" charset="0"/>
              <a:buChar char="•"/>
            </a:pPr>
            <a:r>
              <a:rPr dirty="0">
                <a:solidFill>
                  <a:srgbClr val="00B050"/>
                </a:solidFill>
              </a:rPr>
              <a:t>Voyages de </a:t>
            </a:r>
            <a:r>
              <a:rPr dirty="0" err="1">
                <a:solidFill>
                  <a:srgbClr val="00B050"/>
                </a:solidFill>
              </a:rPr>
              <a:t>groupe</a:t>
            </a:r>
            <a:r>
              <a:rPr dirty="0">
                <a:solidFill>
                  <a:srgbClr val="00B050"/>
                </a:solidFill>
              </a:rPr>
              <a:t> </a:t>
            </a:r>
            <a:r>
              <a:rPr dirty="0" err="1">
                <a:solidFill>
                  <a:srgbClr val="00B050"/>
                </a:solidFill>
              </a:rPr>
              <a:t>organisés</a:t>
            </a:r>
            <a:r>
              <a:rPr dirty="0">
                <a:solidFill>
                  <a:srgbClr val="00B050"/>
                </a:solidFill>
              </a:rPr>
              <a:t> par le CPAS</a:t>
            </a:r>
          </a:p>
          <a:p>
            <a:pPr rtl="0"/>
            <a:r>
              <a:rPr dirty="0"/>
              <a:t>	</a:t>
            </a:r>
            <a:r>
              <a:rPr dirty="0">
                <a:solidFill>
                  <a:srgbClr val="FF0000"/>
                </a:solidFill>
                <a:sym typeface="Wingdings" panose="05000000000000000000" pitchFamily="2" charset="2"/>
              </a:rPr>
              <a:t> </a:t>
            </a:r>
            <a:r>
              <a:rPr lang="fr-FR" dirty="0" smtClean="0">
                <a:solidFill>
                  <a:srgbClr val="FF0000"/>
                </a:solidFill>
                <a:sym typeface="Wingdings" panose="05000000000000000000" pitchFamily="2" charset="2"/>
              </a:rPr>
              <a:t>Non autorisé</a:t>
            </a:r>
            <a:r>
              <a:rPr dirty="0" smtClean="0">
                <a:solidFill>
                  <a:srgbClr val="FF0000"/>
                </a:solidFill>
                <a:sym typeface="Wingdings" panose="05000000000000000000" pitchFamily="2" charset="2"/>
              </a:rPr>
              <a:t> </a:t>
            </a:r>
            <a:r>
              <a:rPr dirty="0">
                <a:solidFill>
                  <a:srgbClr val="FF0000"/>
                </a:solidFill>
                <a:sym typeface="Wingdings" panose="05000000000000000000" pitchFamily="2" charset="2"/>
              </a:rPr>
              <a:t>: </a:t>
            </a:r>
            <a:r>
              <a:rPr dirty="0">
                <a:solidFill>
                  <a:srgbClr val="FF0000"/>
                </a:solidFill>
              </a:rPr>
              <a:t>Voyage </a:t>
            </a:r>
            <a:r>
              <a:rPr dirty="0" err="1">
                <a:solidFill>
                  <a:srgbClr val="FF0000"/>
                </a:solidFill>
              </a:rPr>
              <a:t>touristique</a:t>
            </a:r>
            <a:r>
              <a:rPr dirty="0">
                <a:solidFill>
                  <a:srgbClr val="FF0000"/>
                </a:solidFill>
              </a:rPr>
              <a:t> </a:t>
            </a:r>
            <a:r>
              <a:rPr dirty="0" err="1">
                <a:solidFill>
                  <a:srgbClr val="FF0000"/>
                </a:solidFill>
              </a:rPr>
              <a:t>organisé</a:t>
            </a:r>
            <a:r>
              <a:rPr dirty="0">
                <a:solidFill>
                  <a:srgbClr val="FF0000"/>
                </a:solidFill>
              </a:rPr>
              <a:t> par un tour-</a:t>
            </a:r>
            <a:r>
              <a:rPr dirty="0" err="1">
                <a:solidFill>
                  <a:srgbClr val="FF0000"/>
                </a:solidFill>
              </a:rPr>
              <a:t>opérateur</a:t>
            </a:r>
            <a:r>
              <a:rPr dirty="0">
                <a:solidFill>
                  <a:srgbClr val="FF0000"/>
                </a:solidFill>
              </a:rPr>
              <a:t> et </a:t>
            </a:r>
            <a:r>
              <a:rPr dirty="0" err="1">
                <a:solidFill>
                  <a:srgbClr val="FF0000"/>
                </a:solidFill>
              </a:rPr>
              <a:t>individuel</a:t>
            </a:r>
            <a:endParaRPr dirty="0">
              <a:solidFill>
                <a:srgbClr val="FF0000"/>
              </a:solidFill>
            </a:endParaRPr>
          </a:p>
          <a:p>
            <a:pPr marL="342900" indent="-342900" rtl="0">
              <a:buFont typeface="Arial" panose="020B0604020202020204" pitchFamily="34" charset="0"/>
              <a:buChar char="•"/>
            </a:pPr>
            <a:r>
              <a:rPr dirty="0">
                <a:solidFill>
                  <a:srgbClr val="00B050"/>
                </a:solidFill>
              </a:rPr>
              <a:t>Voyages </a:t>
            </a:r>
            <a:r>
              <a:rPr dirty="0" err="1">
                <a:solidFill>
                  <a:srgbClr val="00B050"/>
                </a:solidFill>
              </a:rPr>
              <a:t>scolaires</a:t>
            </a:r>
            <a:r>
              <a:rPr dirty="0">
                <a:solidFill>
                  <a:srgbClr val="00B050"/>
                </a:solidFill>
              </a:rPr>
              <a:t> (</a:t>
            </a:r>
            <a:r>
              <a:rPr dirty="0" err="1">
                <a:solidFill>
                  <a:srgbClr val="00B050"/>
                </a:solidFill>
              </a:rPr>
              <a:t>enseignement</a:t>
            </a:r>
            <a:r>
              <a:rPr dirty="0">
                <a:solidFill>
                  <a:srgbClr val="00B050"/>
                </a:solidFill>
              </a:rPr>
              <a:t> </a:t>
            </a:r>
            <a:r>
              <a:rPr dirty="0" err="1">
                <a:solidFill>
                  <a:srgbClr val="00B050"/>
                </a:solidFill>
              </a:rPr>
              <a:t>primaire</a:t>
            </a:r>
            <a:r>
              <a:rPr dirty="0">
                <a:solidFill>
                  <a:srgbClr val="00B050"/>
                </a:solidFill>
              </a:rPr>
              <a:t> et </a:t>
            </a:r>
            <a:r>
              <a:rPr dirty="0" err="1">
                <a:solidFill>
                  <a:srgbClr val="00B050"/>
                </a:solidFill>
              </a:rPr>
              <a:t>secondaire</a:t>
            </a:r>
            <a:r>
              <a:rPr dirty="0">
                <a:solidFill>
                  <a:srgbClr val="00B050"/>
                </a:solidFill>
              </a:rPr>
              <a:t>), </a:t>
            </a:r>
            <a:r>
              <a:rPr dirty="0" err="1">
                <a:solidFill>
                  <a:srgbClr val="00B050"/>
                </a:solidFill>
              </a:rPr>
              <a:t>visites</a:t>
            </a:r>
            <a:r>
              <a:rPr dirty="0">
                <a:solidFill>
                  <a:srgbClr val="00B050"/>
                </a:solidFill>
              </a:rPr>
              <a:t> de </a:t>
            </a:r>
            <a:r>
              <a:rPr dirty="0" err="1">
                <a:solidFill>
                  <a:srgbClr val="00B050"/>
                </a:solidFill>
              </a:rPr>
              <a:t>musée</a:t>
            </a:r>
            <a:r>
              <a:rPr dirty="0">
                <a:solidFill>
                  <a:srgbClr val="00B050"/>
                </a:solidFill>
              </a:rPr>
              <a:t>, classes </a:t>
            </a:r>
            <a:r>
              <a:rPr lang="fr-FR" dirty="0" smtClean="0">
                <a:solidFill>
                  <a:srgbClr val="00B050"/>
                </a:solidFill>
              </a:rPr>
              <a:t>vertes</a:t>
            </a:r>
            <a:r>
              <a:rPr dirty="0" smtClean="0">
                <a:solidFill>
                  <a:srgbClr val="00B050"/>
                </a:solidFill>
              </a:rPr>
              <a:t>, </a:t>
            </a:r>
            <a:r>
              <a:rPr dirty="0">
                <a:solidFill>
                  <a:srgbClr val="00B050"/>
                </a:solidFill>
              </a:rPr>
              <a:t>de </a:t>
            </a:r>
            <a:r>
              <a:rPr dirty="0" err="1">
                <a:solidFill>
                  <a:srgbClr val="00B050"/>
                </a:solidFill>
              </a:rPr>
              <a:t>mer</a:t>
            </a:r>
            <a:r>
              <a:rPr dirty="0">
                <a:solidFill>
                  <a:srgbClr val="00B050"/>
                </a:solidFill>
              </a:rPr>
              <a:t> ou de </a:t>
            </a:r>
            <a:r>
              <a:rPr dirty="0" err="1">
                <a:solidFill>
                  <a:srgbClr val="00B050"/>
                </a:solidFill>
              </a:rPr>
              <a:t>neige</a:t>
            </a:r>
            <a:r>
              <a:rPr dirty="0">
                <a:solidFill>
                  <a:srgbClr val="00B050"/>
                </a:solidFill>
              </a:rPr>
              <a:t>, voyage à </a:t>
            </a:r>
            <a:r>
              <a:rPr dirty="0" err="1">
                <a:solidFill>
                  <a:srgbClr val="00B050"/>
                </a:solidFill>
              </a:rPr>
              <a:t>l'issue</a:t>
            </a:r>
            <a:r>
              <a:rPr dirty="0">
                <a:solidFill>
                  <a:srgbClr val="00B050"/>
                </a:solidFill>
              </a:rPr>
              <a:t> des </a:t>
            </a:r>
            <a:r>
              <a:rPr dirty="0" err="1">
                <a:solidFill>
                  <a:srgbClr val="00B050"/>
                </a:solidFill>
              </a:rPr>
              <a:t>études</a:t>
            </a:r>
            <a:r>
              <a:rPr dirty="0">
                <a:solidFill>
                  <a:srgbClr val="00B050"/>
                </a:solidFill>
              </a:rPr>
              <a:t> </a:t>
            </a:r>
            <a:r>
              <a:rPr dirty="0" err="1" smtClean="0">
                <a:solidFill>
                  <a:srgbClr val="00B050"/>
                </a:solidFill>
              </a:rPr>
              <a:t>secondaires</a:t>
            </a:r>
            <a:r>
              <a:rPr lang="fr-FR" dirty="0" smtClean="0">
                <a:solidFill>
                  <a:srgbClr val="00B050"/>
                </a:solidFill>
              </a:rPr>
              <a:t>.</a:t>
            </a:r>
          </a:p>
          <a:p>
            <a:pPr marL="342900" indent="-342900" rtl="0">
              <a:buFont typeface="Arial" panose="020B0604020202020204" pitchFamily="34" charset="0"/>
              <a:buChar char="•"/>
            </a:pPr>
            <a:endParaRPr dirty="0">
              <a:solidFill>
                <a:srgbClr val="00B050"/>
              </a:solidFill>
            </a:endParaRPr>
          </a:p>
          <a:p>
            <a:endParaRPr lang="nl-BE" dirty="0"/>
          </a:p>
        </p:txBody>
      </p:sp>
    </p:spTree>
    <p:extLst>
      <p:ext uri="{BB962C8B-B14F-4D97-AF65-F5344CB8AC3E}">
        <p14:creationId xmlns:p14="http://schemas.microsoft.com/office/powerpoint/2010/main" val="2476336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27660" y="204152"/>
            <a:ext cx="8229600" cy="908367"/>
          </a:xfrm>
        </p:spPr>
        <p:txBody>
          <a:bodyPr/>
          <a:lstStyle/>
          <a:p>
            <a:pPr rtl="0"/>
            <a:r>
              <a:rPr lang="en-US" sz="2800"/>
              <a:t>1.2. </a:t>
            </a:r>
            <a:r>
              <a:rPr sz="2800"/>
              <a:t>Promotion de la participation sociale - Voyages</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marL="342900" indent="-342900" rtl="0">
              <a:buFont typeface="Arial" panose="020B0604020202020204" pitchFamily="34" charset="0"/>
              <a:buChar char="•"/>
            </a:pPr>
            <a:r>
              <a:rPr dirty="0" err="1">
                <a:solidFill>
                  <a:srgbClr val="00B050"/>
                </a:solidFill>
              </a:rPr>
              <a:t>Échange</a:t>
            </a:r>
            <a:r>
              <a:rPr dirty="0">
                <a:solidFill>
                  <a:srgbClr val="00B050"/>
                </a:solidFill>
              </a:rPr>
              <a:t> </a:t>
            </a:r>
            <a:r>
              <a:rPr dirty="0" err="1">
                <a:solidFill>
                  <a:srgbClr val="00B050"/>
                </a:solidFill>
              </a:rPr>
              <a:t>vers</a:t>
            </a:r>
            <a:r>
              <a:rPr dirty="0">
                <a:solidFill>
                  <a:srgbClr val="00B050"/>
                </a:solidFill>
              </a:rPr>
              <a:t> un </a:t>
            </a:r>
            <a:r>
              <a:rPr dirty="0" err="1">
                <a:solidFill>
                  <a:srgbClr val="00B050"/>
                </a:solidFill>
              </a:rPr>
              <a:t>autre</a:t>
            </a:r>
            <a:r>
              <a:rPr dirty="0">
                <a:solidFill>
                  <a:srgbClr val="00B050"/>
                </a:solidFill>
              </a:rPr>
              <a:t> pays : </a:t>
            </a:r>
            <a:r>
              <a:rPr dirty="0" smtClean="0">
                <a:solidFill>
                  <a:srgbClr val="00B050"/>
                </a:solidFill>
              </a:rPr>
              <a:t>ÉRASM</a:t>
            </a:r>
            <a:r>
              <a:rPr lang="fr-FR" dirty="0" smtClean="0">
                <a:solidFill>
                  <a:srgbClr val="00B050"/>
                </a:solidFill>
              </a:rPr>
              <a:t>US</a:t>
            </a:r>
            <a:r>
              <a:rPr dirty="0" smtClean="0">
                <a:solidFill>
                  <a:srgbClr val="00B050"/>
                </a:solidFill>
              </a:rPr>
              <a:t>, </a:t>
            </a:r>
            <a:r>
              <a:rPr dirty="0">
                <a:solidFill>
                  <a:srgbClr val="00B050"/>
                </a:solidFill>
              </a:rPr>
              <a:t>stage </a:t>
            </a:r>
            <a:r>
              <a:rPr dirty="0" err="1">
                <a:solidFill>
                  <a:srgbClr val="00B050"/>
                </a:solidFill>
              </a:rPr>
              <a:t>dans</a:t>
            </a:r>
            <a:r>
              <a:rPr dirty="0">
                <a:solidFill>
                  <a:srgbClr val="00B050"/>
                </a:solidFill>
              </a:rPr>
              <a:t> le cadre des </a:t>
            </a:r>
            <a:r>
              <a:rPr dirty="0" err="1">
                <a:solidFill>
                  <a:srgbClr val="00B050"/>
                </a:solidFill>
              </a:rPr>
              <a:t>études</a:t>
            </a:r>
            <a:r>
              <a:rPr dirty="0">
                <a:solidFill>
                  <a:srgbClr val="00B050"/>
                </a:solidFill>
              </a:rPr>
              <a:t> </a:t>
            </a:r>
            <a:r>
              <a:rPr dirty="0" smtClean="0">
                <a:solidFill>
                  <a:srgbClr val="00B050"/>
                </a:solidFill>
              </a:rPr>
              <a:t> </a:t>
            </a:r>
            <a:r>
              <a:rPr lang="fr-FR" dirty="0" smtClean="0">
                <a:solidFill>
                  <a:srgbClr val="00B050"/>
                </a:solidFill>
              </a:rPr>
              <a:t>( </a:t>
            </a:r>
            <a:r>
              <a:rPr dirty="0" smtClean="0">
                <a:solidFill>
                  <a:srgbClr val="00B050"/>
                </a:solidFill>
              </a:rPr>
              <a:t>après </a:t>
            </a:r>
            <a:r>
              <a:rPr dirty="0" err="1">
                <a:solidFill>
                  <a:srgbClr val="00B050"/>
                </a:solidFill>
              </a:rPr>
              <a:t>déduction</a:t>
            </a:r>
            <a:r>
              <a:rPr dirty="0">
                <a:solidFill>
                  <a:srgbClr val="00B050"/>
                </a:solidFill>
              </a:rPr>
              <a:t> </a:t>
            </a:r>
            <a:r>
              <a:rPr dirty="0" err="1">
                <a:solidFill>
                  <a:srgbClr val="00B050"/>
                </a:solidFill>
              </a:rPr>
              <a:t>d'une</a:t>
            </a:r>
            <a:r>
              <a:rPr dirty="0">
                <a:solidFill>
                  <a:srgbClr val="00B050"/>
                </a:solidFill>
              </a:rPr>
              <a:t> </a:t>
            </a:r>
            <a:r>
              <a:rPr lang="fr-FR" dirty="0" smtClean="0">
                <a:solidFill>
                  <a:srgbClr val="00B050"/>
                </a:solidFill>
              </a:rPr>
              <a:t>éventuelle </a:t>
            </a:r>
            <a:r>
              <a:rPr dirty="0" smtClean="0">
                <a:solidFill>
                  <a:srgbClr val="00B050"/>
                </a:solidFill>
              </a:rPr>
              <a:t>intervention</a:t>
            </a:r>
            <a:r>
              <a:rPr lang="fr-FR" dirty="0" smtClean="0">
                <a:solidFill>
                  <a:srgbClr val="00B050"/>
                </a:solidFill>
              </a:rPr>
              <a:t> de l’école, d’une autre organisation, d’un autre fonds)</a:t>
            </a:r>
          </a:p>
          <a:p>
            <a:pPr marL="342900" indent="-342900" rtl="0">
              <a:buFont typeface="Arial" panose="020B0604020202020204" pitchFamily="34" charset="0"/>
              <a:buChar char="•"/>
            </a:pPr>
            <a:r>
              <a:rPr dirty="0" smtClean="0">
                <a:solidFill>
                  <a:srgbClr val="00B050"/>
                </a:solidFill>
              </a:rPr>
              <a:t> Prix </a:t>
            </a:r>
            <a:r>
              <a:rPr dirty="0">
                <a:solidFill>
                  <a:srgbClr val="00B050"/>
                </a:solidFill>
              </a:rPr>
              <a:t>du voyage et du billet </a:t>
            </a:r>
            <a:r>
              <a:rPr dirty="0" err="1">
                <a:solidFill>
                  <a:srgbClr val="00B050"/>
                </a:solidFill>
              </a:rPr>
              <a:t>d'entrée</a:t>
            </a:r>
            <a:r>
              <a:rPr dirty="0">
                <a:solidFill>
                  <a:srgbClr val="00B050"/>
                </a:solidFill>
              </a:rPr>
              <a:t> </a:t>
            </a:r>
            <a:r>
              <a:rPr dirty="0" err="1">
                <a:solidFill>
                  <a:srgbClr val="00B050"/>
                </a:solidFill>
              </a:rPr>
              <a:t>dans</a:t>
            </a:r>
            <a:r>
              <a:rPr dirty="0">
                <a:solidFill>
                  <a:srgbClr val="00B050"/>
                </a:solidFill>
              </a:rPr>
              <a:t> les </a:t>
            </a:r>
            <a:r>
              <a:rPr dirty="0" err="1">
                <a:solidFill>
                  <a:srgbClr val="00B050"/>
                </a:solidFill>
              </a:rPr>
              <a:t>parcs</a:t>
            </a:r>
            <a:r>
              <a:rPr dirty="0">
                <a:solidFill>
                  <a:srgbClr val="00B050"/>
                </a:solidFill>
              </a:rPr>
              <a:t> </a:t>
            </a:r>
            <a:r>
              <a:rPr dirty="0" err="1">
                <a:solidFill>
                  <a:srgbClr val="00B050"/>
                </a:solidFill>
              </a:rPr>
              <a:t>d'attraction</a:t>
            </a:r>
            <a:r>
              <a:rPr dirty="0">
                <a:solidFill>
                  <a:srgbClr val="00B050"/>
                </a:solidFill>
              </a:rPr>
              <a:t> à </a:t>
            </a:r>
            <a:r>
              <a:rPr dirty="0" err="1">
                <a:solidFill>
                  <a:srgbClr val="00B050"/>
                </a:solidFill>
              </a:rPr>
              <a:t>l'étranger</a:t>
            </a:r>
            <a:r>
              <a:rPr dirty="0">
                <a:solidFill>
                  <a:srgbClr val="00B050"/>
                </a:solidFill>
              </a:rPr>
              <a:t> (Disney ou </a:t>
            </a:r>
            <a:r>
              <a:rPr dirty="0" err="1">
                <a:solidFill>
                  <a:srgbClr val="00B050"/>
                </a:solidFill>
              </a:rPr>
              <a:t>autres</a:t>
            </a:r>
            <a:r>
              <a:rPr dirty="0">
                <a:solidFill>
                  <a:srgbClr val="00B050"/>
                </a:solidFill>
              </a:rPr>
              <a:t>) ; </a:t>
            </a:r>
            <a:r>
              <a:rPr dirty="0" err="1">
                <a:solidFill>
                  <a:srgbClr val="00B050"/>
                </a:solidFill>
              </a:rPr>
              <a:t>éventuellement</a:t>
            </a:r>
            <a:r>
              <a:rPr dirty="0">
                <a:solidFill>
                  <a:srgbClr val="00B050"/>
                </a:solidFill>
              </a:rPr>
              <a:t> </a:t>
            </a:r>
            <a:r>
              <a:rPr dirty="0" err="1">
                <a:solidFill>
                  <a:srgbClr val="00B050"/>
                </a:solidFill>
              </a:rPr>
              <a:t>repas</a:t>
            </a:r>
            <a:r>
              <a:rPr dirty="0">
                <a:solidFill>
                  <a:srgbClr val="00B050"/>
                </a:solidFill>
              </a:rPr>
              <a:t> </a:t>
            </a:r>
            <a:r>
              <a:rPr dirty="0" smtClean="0">
                <a:solidFill>
                  <a:srgbClr val="00B050"/>
                </a:solidFill>
              </a:rPr>
              <a:t>ou </a:t>
            </a:r>
            <a:r>
              <a:rPr dirty="0">
                <a:solidFill>
                  <a:srgbClr val="00B050"/>
                </a:solidFill>
              </a:rPr>
              <a:t>lunch pendant la </a:t>
            </a:r>
            <a:r>
              <a:rPr dirty="0" err="1">
                <a:solidFill>
                  <a:srgbClr val="00B050"/>
                </a:solidFill>
              </a:rPr>
              <a:t>journée</a:t>
            </a:r>
            <a:r>
              <a:rPr dirty="0">
                <a:solidFill>
                  <a:srgbClr val="00B050"/>
                </a:solidFill>
              </a:rPr>
              <a:t> </a:t>
            </a:r>
          </a:p>
          <a:p>
            <a:pPr marL="342900" indent="-342900" rtl="0">
              <a:buFont typeface="Arial" panose="020B0604020202020204" pitchFamily="34" charset="0"/>
              <a:buChar char="•"/>
            </a:pPr>
            <a:r>
              <a:rPr dirty="0">
                <a:solidFill>
                  <a:srgbClr val="00B050"/>
                </a:solidFill>
              </a:rPr>
              <a:t>Camps de </a:t>
            </a:r>
            <a:r>
              <a:rPr dirty="0" err="1">
                <a:solidFill>
                  <a:srgbClr val="00B050"/>
                </a:solidFill>
              </a:rPr>
              <a:t>jeunesse</a:t>
            </a:r>
            <a:r>
              <a:rPr dirty="0">
                <a:solidFill>
                  <a:srgbClr val="00B050"/>
                </a:solidFill>
              </a:rPr>
              <a:t> à </a:t>
            </a:r>
            <a:r>
              <a:rPr dirty="0" err="1">
                <a:solidFill>
                  <a:srgbClr val="00B050"/>
                </a:solidFill>
              </a:rPr>
              <a:t>l'étranger</a:t>
            </a:r>
            <a:r>
              <a:rPr dirty="0">
                <a:solidFill>
                  <a:srgbClr val="00B050"/>
                </a:solidFill>
              </a:rPr>
              <a:t> (</a:t>
            </a:r>
            <a:r>
              <a:rPr dirty="0" err="1">
                <a:solidFill>
                  <a:srgbClr val="00B050"/>
                </a:solidFill>
              </a:rPr>
              <a:t>p.ex</a:t>
            </a:r>
            <a:r>
              <a:rPr dirty="0">
                <a:solidFill>
                  <a:srgbClr val="00B050"/>
                </a:solidFill>
              </a:rPr>
              <a:t>. : scouts, </a:t>
            </a:r>
            <a:r>
              <a:rPr dirty="0" err="1">
                <a:solidFill>
                  <a:srgbClr val="00B050"/>
                </a:solidFill>
              </a:rPr>
              <a:t>mutuelle</a:t>
            </a:r>
            <a:r>
              <a:rPr dirty="0">
                <a:solidFill>
                  <a:srgbClr val="00B050"/>
                </a:solidFill>
              </a:rPr>
              <a:t>, associations de personnes </a:t>
            </a:r>
            <a:r>
              <a:rPr dirty="0" err="1">
                <a:solidFill>
                  <a:srgbClr val="00B050"/>
                </a:solidFill>
              </a:rPr>
              <a:t>handicapées</a:t>
            </a:r>
            <a:r>
              <a:rPr dirty="0">
                <a:solidFill>
                  <a:srgbClr val="00B050"/>
                </a:solidFill>
              </a:rPr>
              <a:t>), après </a:t>
            </a:r>
            <a:r>
              <a:rPr dirty="0" err="1">
                <a:solidFill>
                  <a:srgbClr val="00B050"/>
                </a:solidFill>
              </a:rPr>
              <a:t>déduction</a:t>
            </a:r>
            <a:r>
              <a:rPr dirty="0">
                <a:solidFill>
                  <a:srgbClr val="00B050"/>
                </a:solidFill>
              </a:rPr>
              <a:t> de </a:t>
            </a:r>
            <a:r>
              <a:rPr dirty="0" err="1">
                <a:solidFill>
                  <a:srgbClr val="00B050"/>
                </a:solidFill>
              </a:rPr>
              <a:t>l'intervention</a:t>
            </a:r>
            <a:r>
              <a:rPr dirty="0">
                <a:solidFill>
                  <a:srgbClr val="00B050"/>
                </a:solidFill>
              </a:rPr>
              <a:t> </a:t>
            </a:r>
            <a:r>
              <a:rPr dirty="0" err="1">
                <a:solidFill>
                  <a:srgbClr val="00B050"/>
                </a:solidFill>
              </a:rPr>
              <a:t>financière</a:t>
            </a:r>
            <a:r>
              <a:rPr dirty="0">
                <a:solidFill>
                  <a:srgbClr val="00B050"/>
                </a:solidFill>
              </a:rPr>
              <a:t> de </a:t>
            </a:r>
            <a:r>
              <a:rPr dirty="0" err="1">
                <a:solidFill>
                  <a:srgbClr val="00B050"/>
                </a:solidFill>
              </a:rPr>
              <a:t>ces</a:t>
            </a:r>
            <a:r>
              <a:rPr dirty="0">
                <a:solidFill>
                  <a:srgbClr val="00B050"/>
                </a:solidFill>
              </a:rPr>
              <a:t> institutions.</a:t>
            </a:r>
          </a:p>
          <a:p>
            <a:endParaRPr lang="nl-BE" dirty="0"/>
          </a:p>
        </p:txBody>
      </p:sp>
    </p:spTree>
    <p:extLst>
      <p:ext uri="{BB962C8B-B14F-4D97-AF65-F5344CB8AC3E}">
        <p14:creationId xmlns:p14="http://schemas.microsoft.com/office/powerpoint/2010/main" val="282224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35280" y="250956"/>
            <a:ext cx="8229600" cy="942714"/>
          </a:xfrm>
        </p:spPr>
        <p:txBody>
          <a:bodyPr/>
          <a:lstStyle/>
          <a:p>
            <a:pPr rtl="0"/>
            <a:r>
              <a:rPr lang="en-US" sz="2800"/>
              <a:t>1.2. </a:t>
            </a:r>
            <a:r>
              <a:rPr sz="2800"/>
              <a:t>Promotion de la participation sociale - Téléphone/ordinateur</a:t>
            </a:r>
          </a:p>
        </p:txBody>
      </p:sp>
      <p:sp>
        <p:nvSpPr>
          <p:cNvPr id="3" name="Tijdelijke aanduiding voor inhoud 2"/>
          <p:cNvSpPr>
            <a:spLocks noGrp="1"/>
          </p:cNvSpPr>
          <p:nvPr>
            <p:ph idx="1"/>
            <p:custDataLst>
              <p:tags r:id="rId2"/>
            </p:custDataLst>
          </p:nvPr>
        </p:nvSpPr>
        <p:spPr>
          <a:xfrm>
            <a:off x="457200" y="1787856"/>
            <a:ext cx="8229600" cy="4271749"/>
          </a:xfrm>
        </p:spPr>
        <p:txBody>
          <a:bodyPr/>
          <a:lstStyle/>
          <a:p>
            <a:pPr marL="342900" indent="-342900" rtl="0">
              <a:buFont typeface="Arial" panose="020B0604020202020204" pitchFamily="34" charset="0"/>
              <a:buChar char="•"/>
            </a:pPr>
            <a:r>
              <a:rPr dirty="0">
                <a:solidFill>
                  <a:srgbClr val="00B050"/>
                </a:solidFill>
              </a:rPr>
              <a:t>Abonnement </a:t>
            </a:r>
            <a:r>
              <a:rPr dirty="0" err="1">
                <a:solidFill>
                  <a:srgbClr val="00B050"/>
                </a:solidFill>
              </a:rPr>
              <a:t>individuel</a:t>
            </a:r>
            <a:r>
              <a:rPr dirty="0">
                <a:solidFill>
                  <a:srgbClr val="00B050"/>
                </a:solidFill>
              </a:rPr>
              <a:t> à internet </a:t>
            </a:r>
          </a:p>
          <a:p>
            <a:pPr marL="342900" indent="-342900" rtl="0">
              <a:buFont typeface="Arial" panose="020B0604020202020204" pitchFamily="34" charset="0"/>
              <a:buChar char="•"/>
            </a:pPr>
            <a:r>
              <a:rPr dirty="0">
                <a:solidFill>
                  <a:srgbClr val="00B050"/>
                </a:solidFill>
              </a:rPr>
              <a:t>Abonnement GSM </a:t>
            </a:r>
            <a:r>
              <a:rPr lang="fr-FR" dirty="0" smtClean="0">
                <a:solidFill>
                  <a:srgbClr val="00B050"/>
                </a:solidFill>
              </a:rPr>
              <a:t>– achat de carte téléphonique</a:t>
            </a:r>
            <a:endParaRPr dirty="0">
              <a:solidFill>
                <a:srgbClr val="00B050"/>
              </a:solidFill>
            </a:endParaRPr>
          </a:p>
          <a:p>
            <a:pPr marL="342900" indent="-342900" rtl="0">
              <a:buFont typeface="Arial" panose="020B0604020202020204" pitchFamily="34" charset="0"/>
              <a:buChar char="•"/>
            </a:pPr>
            <a:r>
              <a:rPr dirty="0">
                <a:solidFill>
                  <a:srgbClr val="00B050"/>
                </a:solidFill>
              </a:rPr>
              <a:t>Abonnement internet pour la </a:t>
            </a:r>
            <a:r>
              <a:rPr dirty="0" err="1">
                <a:solidFill>
                  <a:srgbClr val="00B050"/>
                </a:solidFill>
              </a:rPr>
              <a:t>création</a:t>
            </a:r>
            <a:r>
              <a:rPr dirty="0">
                <a:solidFill>
                  <a:srgbClr val="00B050"/>
                </a:solidFill>
              </a:rPr>
              <a:t>, </a:t>
            </a:r>
            <a:r>
              <a:rPr dirty="0" err="1">
                <a:solidFill>
                  <a:srgbClr val="00B050"/>
                </a:solidFill>
              </a:rPr>
              <a:t>l'organisation</a:t>
            </a:r>
            <a:r>
              <a:rPr dirty="0">
                <a:solidFill>
                  <a:srgbClr val="00B050"/>
                </a:solidFill>
              </a:rPr>
              <a:t> et </a:t>
            </a:r>
            <a:r>
              <a:rPr dirty="0" err="1">
                <a:solidFill>
                  <a:srgbClr val="00B050"/>
                </a:solidFill>
              </a:rPr>
              <a:t>l'extension</a:t>
            </a:r>
            <a:r>
              <a:rPr dirty="0">
                <a:solidFill>
                  <a:srgbClr val="00B050"/>
                </a:solidFill>
              </a:rPr>
              <a:t> d'un easy-space </a:t>
            </a:r>
          </a:p>
          <a:p>
            <a:pPr marL="342900" indent="-342900" rtl="0">
              <a:buFont typeface="Arial" panose="020B0604020202020204" pitchFamily="34" charset="0"/>
              <a:buChar char="•"/>
            </a:pPr>
            <a:r>
              <a:rPr dirty="0" err="1">
                <a:solidFill>
                  <a:srgbClr val="00B050"/>
                </a:solidFill>
              </a:rPr>
              <a:t>Achat</a:t>
            </a:r>
            <a:r>
              <a:rPr dirty="0">
                <a:solidFill>
                  <a:srgbClr val="00B050"/>
                </a:solidFill>
              </a:rPr>
              <a:t> </a:t>
            </a:r>
            <a:r>
              <a:rPr dirty="0" err="1">
                <a:solidFill>
                  <a:srgbClr val="00B050"/>
                </a:solidFill>
              </a:rPr>
              <a:t>d'ordinateurs</a:t>
            </a:r>
            <a:r>
              <a:rPr dirty="0">
                <a:solidFill>
                  <a:srgbClr val="00B050"/>
                </a:solidFill>
              </a:rPr>
              <a:t>/</a:t>
            </a:r>
            <a:r>
              <a:rPr dirty="0" err="1">
                <a:solidFill>
                  <a:srgbClr val="00B050"/>
                </a:solidFill>
              </a:rPr>
              <a:t>imprimantes</a:t>
            </a:r>
            <a:r>
              <a:rPr dirty="0">
                <a:solidFill>
                  <a:srgbClr val="00B050"/>
                </a:solidFill>
              </a:rPr>
              <a:t> pour </a:t>
            </a:r>
            <a:r>
              <a:rPr dirty="0" err="1">
                <a:solidFill>
                  <a:srgbClr val="00B050"/>
                </a:solidFill>
              </a:rPr>
              <a:t>demandes</a:t>
            </a:r>
            <a:r>
              <a:rPr dirty="0">
                <a:solidFill>
                  <a:srgbClr val="00B050"/>
                </a:solidFill>
              </a:rPr>
              <a:t> </a:t>
            </a:r>
            <a:r>
              <a:rPr dirty="0" err="1">
                <a:solidFill>
                  <a:srgbClr val="00B050"/>
                </a:solidFill>
              </a:rPr>
              <a:t>individuelles</a:t>
            </a:r>
            <a:r>
              <a:rPr dirty="0">
                <a:solidFill>
                  <a:srgbClr val="00B050"/>
                </a:solidFill>
              </a:rPr>
              <a:t> (max. 500 </a:t>
            </a:r>
            <a:r>
              <a:rPr dirty="0" smtClean="0">
                <a:solidFill>
                  <a:srgbClr val="00B050"/>
                </a:solidFill>
              </a:rPr>
              <a:t>Euros</a:t>
            </a:r>
            <a:r>
              <a:rPr lang="fr-BE" dirty="0" smtClean="0">
                <a:solidFill>
                  <a:srgbClr val="00B050"/>
                </a:solidFill>
              </a:rPr>
              <a:t> hors TVA</a:t>
            </a:r>
            <a:r>
              <a:rPr dirty="0" smtClean="0">
                <a:solidFill>
                  <a:srgbClr val="00B050"/>
                </a:solidFill>
              </a:rPr>
              <a:t>)</a:t>
            </a:r>
            <a:endParaRPr dirty="0">
              <a:solidFill>
                <a:srgbClr val="00B050"/>
              </a:solidFill>
            </a:endParaRPr>
          </a:p>
          <a:p>
            <a:pPr marL="342900" indent="-342900" rtl="0">
              <a:buFont typeface="Arial" panose="020B0604020202020204" pitchFamily="34" charset="0"/>
              <a:buChar char="•"/>
            </a:pPr>
            <a:r>
              <a:rPr dirty="0" err="1">
                <a:solidFill>
                  <a:srgbClr val="00B050"/>
                </a:solidFill>
              </a:rPr>
              <a:t>L'indemnité</a:t>
            </a:r>
            <a:r>
              <a:rPr dirty="0">
                <a:solidFill>
                  <a:srgbClr val="00B050"/>
                </a:solidFill>
              </a:rPr>
              <a:t> de formations en </a:t>
            </a:r>
            <a:r>
              <a:rPr dirty="0" err="1">
                <a:solidFill>
                  <a:srgbClr val="00B050"/>
                </a:solidFill>
              </a:rPr>
              <a:t>informatique</a:t>
            </a:r>
            <a:r>
              <a:rPr dirty="0">
                <a:solidFill>
                  <a:srgbClr val="00B050"/>
                </a:solidFill>
              </a:rPr>
              <a:t> </a:t>
            </a:r>
            <a:r>
              <a:rPr dirty="0" err="1">
                <a:solidFill>
                  <a:srgbClr val="00B050"/>
                </a:solidFill>
              </a:rPr>
              <a:t>données</a:t>
            </a:r>
            <a:r>
              <a:rPr dirty="0">
                <a:solidFill>
                  <a:srgbClr val="00B050"/>
                </a:solidFill>
              </a:rPr>
              <a:t> au </a:t>
            </a:r>
            <a:r>
              <a:rPr dirty="0" err="1">
                <a:solidFill>
                  <a:srgbClr val="00B050"/>
                </a:solidFill>
              </a:rPr>
              <a:t>groupe</a:t>
            </a:r>
            <a:r>
              <a:rPr dirty="0">
                <a:solidFill>
                  <a:srgbClr val="00B050"/>
                </a:solidFill>
              </a:rPr>
              <a:t> </a:t>
            </a:r>
            <a:r>
              <a:rPr dirty="0" err="1">
                <a:solidFill>
                  <a:srgbClr val="00B050"/>
                </a:solidFill>
              </a:rPr>
              <a:t>cible</a:t>
            </a:r>
            <a:endParaRPr dirty="0">
              <a:solidFill>
                <a:srgbClr val="00B050"/>
              </a:solidFill>
            </a:endParaRPr>
          </a:p>
          <a:p>
            <a:endParaRPr lang="nl-BE" dirty="0"/>
          </a:p>
        </p:txBody>
      </p:sp>
    </p:spTree>
    <p:extLst>
      <p:ext uri="{BB962C8B-B14F-4D97-AF65-F5344CB8AC3E}">
        <p14:creationId xmlns:p14="http://schemas.microsoft.com/office/powerpoint/2010/main" val="384693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65760" y="181293"/>
            <a:ext cx="8229600" cy="942714"/>
          </a:xfrm>
        </p:spPr>
        <p:txBody>
          <a:bodyPr/>
          <a:lstStyle/>
          <a:p>
            <a:pPr rtl="0"/>
            <a:r>
              <a:rPr lang="en-US" sz="2800"/>
              <a:t>1.2. </a:t>
            </a:r>
            <a:r>
              <a:rPr sz="2800"/>
              <a:t>Promotion de la participation sociale - Téléphone/ordinateur</a:t>
            </a:r>
          </a:p>
        </p:txBody>
      </p:sp>
      <p:sp>
        <p:nvSpPr>
          <p:cNvPr id="3" name="Tijdelijke aanduiding voor inhoud 2"/>
          <p:cNvSpPr>
            <a:spLocks noGrp="1"/>
          </p:cNvSpPr>
          <p:nvPr>
            <p:ph idx="1"/>
            <p:custDataLst>
              <p:tags r:id="rId2"/>
            </p:custDataLst>
          </p:nvPr>
        </p:nvSpPr>
        <p:spPr>
          <a:xfrm>
            <a:off x="457200" y="1665026"/>
            <a:ext cx="8229600" cy="4271749"/>
          </a:xfrm>
        </p:spPr>
        <p:txBody>
          <a:bodyPr/>
          <a:lstStyle/>
          <a:p>
            <a:pPr rtl="0"/>
            <a:r>
              <a:rPr lang="fr-FR" dirty="0" smtClean="0">
                <a:solidFill>
                  <a:srgbClr val="FF0000"/>
                </a:solidFill>
              </a:rPr>
              <a:t>Non autorisé</a:t>
            </a:r>
            <a:r>
              <a:rPr dirty="0" smtClean="0">
                <a:solidFill>
                  <a:srgbClr val="FF0000"/>
                </a:solidFill>
              </a:rPr>
              <a:t> </a:t>
            </a:r>
            <a:r>
              <a:rPr dirty="0">
                <a:solidFill>
                  <a:srgbClr val="FF0000"/>
                </a:solidFill>
              </a:rPr>
              <a:t>: </a:t>
            </a:r>
          </a:p>
          <a:p>
            <a:pPr marL="342900" indent="-342900" rtl="0">
              <a:buFont typeface="Arial" panose="020B0604020202020204" pitchFamily="34" charset="0"/>
              <a:buChar char="•"/>
            </a:pPr>
            <a:r>
              <a:rPr dirty="0" err="1">
                <a:solidFill>
                  <a:srgbClr val="FF0000"/>
                </a:solidFill>
              </a:rPr>
              <a:t>Achat</a:t>
            </a:r>
            <a:r>
              <a:rPr dirty="0">
                <a:solidFill>
                  <a:srgbClr val="FF0000"/>
                </a:solidFill>
              </a:rPr>
              <a:t> de GSM, </a:t>
            </a:r>
            <a:r>
              <a:rPr dirty="0" err="1">
                <a:solidFill>
                  <a:srgbClr val="FF0000"/>
                </a:solidFill>
              </a:rPr>
              <a:t>appareil</a:t>
            </a:r>
            <a:r>
              <a:rPr dirty="0">
                <a:solidFill>
                  <a:srgbClr val="FF0000"/>
                </a:solidFill>
              </a:rPr>
              <a:t> photos, </a:t>
            </a:r>
            <a:r>
              <a:rPr dirty="0" err="1">
                <a:solidFill>
                  <a:srgbClr val="FF0000"/>
                </a:solidFill>
              </a:rPr>
              <a:t>projecteur</a:t>
            </a:r>
            <a:r>
              <a:rPr dirty="0">
                <a:solidFill>
                  <a:srgbClr val="FF0000"/>
                </a:solidFill>
              </a:rPr>
              <a:t>, scanner, consoles de </a:t>
            </a:r>
            <a:r>
              <a:rPr dirty="0" err="1">
                <a:solidFill>
                  <a:srgbClr val="FF0000"/>
                </a:solidFill>
              </a:rPr>
              <a:t>jeu</a:t>
            </a:r>
            <a:r>
              <a:rPr dirty="0">
                <a:solidFill>
                  <a:srgbClr val="FF0000"/>
                </a:solidFill>
              </a:rPr>
              <a:t> pour usage </a:t>
            </a:r>
            <a:r>
              <a:rPr dirty="0" err="1">
                <a:solidFill>
                  <a:srgbClr val="FF0000"/>
                </a:solidFill>
              </a:rPr>
              <a:t>propre</a:t>
            </a:r>
            <a:r>
              <a:rPr dirty="0">
                <a:solidFill>
                  <a:srgbClr val="FF0000"/>
                </a:solidFill>
              </a:rPr>
              <a:t> (Wii, PSP, X Box, etc.)</a:t>
            </a:r>
          </a:p>
          <a:p>
            <a:endParaRPr lang="nl-BE" dirty="0"/>
          </a:p>
          <a:p>
            <a:endParaRPr lang="nl-BE" dirty="0"/>
          </a:p>
        </p:txBody>
      </p:sp>
    </p:spTree>
    <p:extLst>
      <p:ext uri="{BB962C8B-B14F-4D97-AF65-F5344CB8AC3E}">
        <p14:creationId xmlns:p14="http://schemas.microsoft.com/office/powerpoint/2010/main" val="3446851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37307"/>
            <a:ext cx="8229600" cy="970009"/>
          </a:xfrm>
        </p:spPr>
        <p:txBody>
          <a:bodyPr/>
          <a:lstStyle/>
          <a:p>
            <a:pPr rtl="0"/>
            <a:r>
              <a:rPr lang="en-US" sz="2800"/>
              <a:t>1.2. Promotion </a:t>
            </a:r>
            <a:r>
              <a:rPr sz="2800"/>
              <a:t>de la participation sociale - CD/DVD/Magazines/Jeux</a:t>
            </a:r>
          </a:p>
        </p:txBody>
      </p:sp>
      <p:sp>
        <p:nvSpPr>
          <p:cNvPr id="3" name="Tijdelijke aanduiding voor inhoud 2"/>
          <p:cNvSpPr>
            <a:spLocks noGrp="1"/>
          </p:cNvSpPr>
          <p:nvPr>
            <p:ph idx="1"/>
            <p:custDataLst>
              <p:tags r:id="rId2"/>
            </p:custDataLst>
          </p:nvPr>
        </p:nvSpPr>
        <p:spPr>
          <a:xfrm>
            <a:off x="457200" y="1883390"/>
            <a:ext cx="8229600" cy="4053385"/>
          </a:xfrm>
        </p:spPr>
        <p:txBody>
          <a:bodyPr/>
          <a:lstStyle/>
          <a:p>
            <a:pPr marL="342900" indent="-342900" rtl="0">
              <a:buFont typeface="Arial" panose="020B0604020202020204" pitchFamily="34" charset="0"/>
              <a:buChar char="•"/>
            </a:pPr>
            <a:r>
              <a:rPr dirty="0" err="1">
                <a:solidFill>
                  <a:srgbClr val="00B050"/>
                </a:solidFill>
              </a:rPr>
              <a:t>Achat</a:t>
            </a:r>
            <a:r>
              <a:rPr dirty="0">
                <a:solidFill>
                  <a:srgbClr val="00B050"/>
                </a:solidFill>
              </a:rPr>
              <a:t> </a:t>
            </a:r>
            <a:r>
              <a:rPr dirty="0" err="1">
                <a:solidFill>
                  <a:srgbClr val="00B050"/>
                </a:solidFill>
              </a:rPr>
              <a:t>d'abonnements</a:t>
            </a:r>
            <a:r>
              <a:rPr dirty="0">
                <a:solidFill>
                  <a:srgbClr val="00B050"/>
                </a:solidFill>
              </a:rPr>
              <a:t> à des magazines, </a:t>
            </a:r>
            <a:r>
              <a:rPr dirty="0" err="1">
                <a:solidFill>
                  <a:srgbClr val="00B050"/>
                </a:solidFill>
              </a:rPr>
              <a:t>journaux</a:t>
            </a:r>
            <a:r>
              <a:rPr dirty="0">
                <a:solidFill>
                  <a:srgbClr val="00B050"/>
                </a:solidFill>
              </a:rPr>
              <a:t> </a:t>
            </a:r>
            <a:r>
              <a:rPr dirty="0" err="1">
                <a:solidFill>
                  <a:srgbClr val="00B050"/>
                </a:solidFill>
              </a:rPr>
              <a:t>scolaires</a:t>
            </a:r>
            <a:r>
              <a:rPr dirty="0">
                <a:solidFill>
                  <a:srgbClr val="00B050"/>
                </a:solidFill>
              </a:rPr>
              <a:t> (</a:t>
            </a:r>
            <a:r>
              <a:rPr dirty="0" err="1">
                <a:solidFill>
                  <a:srgbClr val="00B050"/>
                </a:solidFill>
              </a:rPr>
              <a:t>p.ex</a:t>
            </a:r>
            <a:r>
              <a:rPr dirty="0">
                <a:solidFill>
                  <a:srgbClr val="00B050"/>
                </a:solidFill>
              </a:rPr>
              <a:t>. </a:t>
            </a:r>
            <a:r>
              <a:rPr dirty="0" err="1">
                <a:solidFill>
                  <a:srgbClr val="00B050"/>
                </a:solidFill>
              </a:rPr>
              <a:t>tremplin</a:t>
            </a:r>
            <a:r>
              <a:rPr dirty="0">
                <a:solidFill>
                  <a:srgbClr val="00B050"/>
                </a:solidFill>
              </a:rPr>
              <a:t>, dauphin)</a:t>
            </a:r>
          </a:p>
          <a:p>
            <a:pPr marL="342900" indent="-342900" rtl="0">
              <a:buFont typeface="Arial" panose="020B0604020202020204" pitchFamily="34" charset="0"/>
              <a:buChar char="•"/>
            </a:pPr>
            <a:r>
              <a:rPr dirty="0" err="1">
                <a:solidFill>
                  <a:srgbClr val="00B050"/>
                </a:solidFill>
              </a:rPr>
              <a:t>Achat</a:t>
            </a:r>
            <a:r>
              <a:rPr dirty="0">
                <a:solidFill>
                  <a:srgbClr val="00B050"/>
                </a:solidFill>
              </a:rPr>
              <a:t> de livres, de CD, de DVD</a:t>
            </a:r>
          </a:p>
          <a:p>
            <a:pPr marL="342900" indent="-342900" rtl="0">
              <a:buFont typeface="Arial" panose="020B0604020202020204" pitchFamily="34" charset="0"/>
              <a:buChar char="•"/>
            </a:pPr>
            <a:r>
              <a:rPr dirty="0" err="1">
                <a:solidFill>
                  <a:srgbClr val="00B050"/>
                </a:solidFill>
              </a:rPr>
              <a:t>Achat</a:t>
            </a:r>
            <a:r>
              <a:rPr dirty="0">
                <a:solidFill>
                  <a:srgbClr val="00B050"/>
                </a:solidFill>
              </a:rPr>
              <a:t> de </a:t>
            </a:r>
            <a:r>
              <a:rPr dirty="0" err="1">
                <a:solidFill>
                  <a:srgbClr val="00B050"/>
                </a:solidFill>
              </a:rPr>
              <a:t>jeux</a:t>
            </a:r>
            <a:r>
              <a:rPr dirty="0">
                <a:solidFill>
                  <a:srgbClr val="00B050"/>
                </a:solidFill>
              </a:rPr>
              <a:t> </a:t>
            </a:r>
            <a:r>
              <a:rPr dirty="0" err="1">
                <a:solidFill>
                  <a:srgbClr val="00B050"/>
                </a:solidFill>
              </a:rPr>
              <a:t>éducatifs</a:t>
            </a:r>
            <a:r>
              <a:rPr dirty="0">
                <a:solidFill>
                  <a:srgbClr val="00B050"/>
                </a:solidFill>
              </a:rPr>
              <a:t> </a:t>
            </a:r>
          </a:p>
          <a:p>
            <a:pPr marL="342900" indent="-342900" rtl="0">
              <a:buFont typeface="Arial" panose="020B0604020202020204" pitchFamily="34" charset="0"/>
              <a:buChar char="•"/>
            </a:pPr>
            <a:r>
              <a:rPr dirty="0">
                <a:solidFill>
                  <a:srgbClr val="00B050"/>
                </a:solidFill>
              </a:rPr>
              <a:t>Affiliation </a:t>
            </a:r>
            <a:r>
              <a:rPr dirty="0" err="1">
                <a:solidFill>
                  <a:srgbClr val="00B050"/>
                </a:solidFill>
              </a:rPr>
              <a:t>bibliothèque</a:t>
            </a:r>
            <a:r>
              <a:rPr dirty="0">
                <a:solidFill>
                  <a:srgbClr val="00B050"/>
                </a:solidFill>
              </a:rPr>
              <a:t>, </a:t>
            </a:r>
            <a:r>
              <a:rPr dirty="0" err="1">
                <a:solidFill>
                  <a:srgbClr val="00B050"/>
                </a:solidFill>
              </a:rPr>
              <a:t>médiathèque</a:t>
            </a:r>
            <a:r>
              <a:rPr dirty="0">
                <a:solidFill>
                  <a:srgbClr val="00B050"/>
                </a:solidFill>
              </a:rPr>
              <a:t>, ...</a:t>
            </a:r>
          </a:p>
          <a:p>
            <a:pPr marL="342900" indent="-342900" rtl="0">
              <a:buFont typeface="Arial" panose="020B0604020202020204" pitchFamily="34" charset="0"/>
              <a:buChar char="•"/>
            </a:pPr>
            <a:r>
              <a:rPr lang="fr-FR" dirty="0" smtClean="0">
                <a:solidFill>
                  <a:srgbClr val="00B050"/>
                </a:solidFill>
              </a:rPr>
              <a:t>La mise à disposition de journaux et magazines </a:t>
            </a:r>
            <a:r>
              <a:rPr dirty="0" smtClean="0">
                <a:solidFill>
                  <a:srgbClr val="00B050"/>
                </a:solidFill>
              </a:rPr>
              <a:t>pour </a:t>
            </a:r>
            <a:r>
              <a:rPr dirty="0">
                <a:solidFill>
                  <a:srgbClr val="00B050"/>
                </a:solidFill>
              </a:rPr>
              <a:t>le </a:t>
            </a:r>
            <a:r>
              <a:rPr dirty="0" err="1">
                <a:solidFill>
                  <a:srgbClr val="00B050"/>
                </a:solidFill>
              </a:rPr>
              <a:t>groupe</a:t>
            </a:r>
            <a:r>
              <a:rPr dirty="0">
                <a:solidFill>
                  <a:srgbClr val="00B050"/>
                </a:solidFill>
              </a:rPr>
              <a:t> </a:t>
            </a:r>
            <a:r>
              <a:rPr dirty="0" err="1" smtClean="0">
                <a:solidFill>
                  <a:srgbClr val="00B050"/>
                </a:solidFill>
              </a:rPr>
              <a:t>cible</a:t>
            </a:r>
            <a:r>
              <a:rPr lang="fr-FR" dirty="0" smtClean="0">
                <a:solidFill>
                  <a:srgbClr val="00B050"/>
                </a:solidFill>
              </a:rPr>
              <a:t> (ex: dans les salles d’attente)</a:t>
            </a:r>
            <a:endParaRPr dirty="0">
              <a:solidFill>
                <a:srgbClr val="00B050"/>
              </a:solidFill>
            </a:endParaRPr>
          </a:p>
          <a:p>
            <a:pPr rtl="0"/>
            <a:r>
              <a:rPr lang="fr-FR" dirty="0" smtClean="0">
                <a:solidFill>
                  <a:srgbClr val="FF0000"/>
                </a:solidFill>
              </a:rPr>
              <a:t>Non autorisé</a:t>
            </a:r>
            <a:r>
              <a:rPr dirty="0" smtClean="0">
                <a:solidFill>
                  <a:srgbClr val="FF0000"/>
                </a:solidFill>
              </a:rPr>
              <a:t> </a:t>
            </a:r>
            <a:r>
              <a:rPr dirty="0">
                <a:solidFill>
                  <a:srgbClr val="FF0000"/>
                </a:solidFill>
              </a:rPr>
              <a:t>: Billets de </a:t>
            </a:r>
            <a:r>
              <a:rPr dirty="0" err="1">
                <a:solidFill>
                  <a:srgbClr val="FF0000"/>
                </a:solidFill>
              </a:rPr>
              <a:t>loterie</a:t>
            </a:r>
            <a:r>
              <a:rPr dirty="0">
                <a:solidFill>
                  <a:srgbClr val="FF0000"/>
                </a:solidFill>
              </a:rPr>
              <a:t> et </a:t>
            </a:r>
            <a:r>
              <a:rPr dirty="0" err="1">
                <a:solidFill>
                  <a:srgbClr val="FF0000"/>
                </a:solidFill>
              </a:rPr>
              <a:t>jeux</a:t>
            </a:r>
            <a:r>
              <a:rPr dirty="0">
                <a:solidFill>
                  <a:srgbClr val="FF0000"/>
                </a:solidFill>
              </a:rPr>
              <a:t> de </a:t>
            </a:r>
            <a:r>
              <a:rPr dirty="0" err="1">
                <a:solidFill>
                  <a:srgbClr val="FF0000"/>
                </a:solidFill>
              </a:rPr>
              <a:t>hasard</a:t>
            </a:r>
            <a:endParaRPr dirty="0">
              <a:solidFill>
                <a:srgbClr val="FF0000"/>
              </a:solidFill>
            </a:endParaRPr>
          </a:p>
          <a:p>
            <a:pPr rtl="0"/>
            <a:r>
              <a:rPr dirty="0" err="1" smtClean="0">
                <a:solidFill>
                  <a:srgbClr val="FF0000"/>
                </a:solidFill>
              </a:rPr>
              <a:t>Achat</a:t>
            </a:r>
            <a:r>
              <a:rPr dirty="0" smtClean="0">
                <a:solidFill>
                  <a:srgbClr val="FF0000"/>
                </a:solidFill>
              </a:rPr>
              <a:t> </a:t>
            </a:r>
            <a:r>
              <a:rPr dirty="0">
                <a:solidFill>
                  <a:srgbClr val="FF0000"/>
                </a:solidFill>
              </a:rPr>
              <a:t>de matériel </a:t>
            </a:r>
            <a:r>
              <a:rPr dirty="0" err="1">
                <a:solidFill>
                  <a:srgbClr val="FF0000"/>
                </a:solidFill>
              </a:rPr>
              <a:t>audiovisuel</a:t>
            </a:r>
            <a:r>
              <a:rPr dirty="0">
                <a:solidFill>
                  <a:srgbClr val="FF0000"/>
                </a:solidFill>
              </a:rPr>
              <a:t> (TV, </a:t>
            </a:r>
            <a:r>
              <a:rPr dirty="0" err="1">
                <a:solidFill>
                  <a:srgbClr val="FF0000"/>
                </a:solidFill>
              </a:rPr>
              <a:t>lecteur</a:t>
            </a:r>
            <a:r>
              <a:rPr dirty="0">
                <a:solidFill>
                  <a:srgbClr val="FF0000"/>
                </a:solidFill>
              </a:rPr>
              <a:t> de DVD, abonnement de </a:t>
            </a:r>
            <a:r>
              <a:rPr lang="fr-FR" dirty="0" err="1" smtClean="0">
                <a:solidFill>
                  <a:srgbClr val="FF0000"/>
                </a:solidFill>
              </a:rPr>
              <a:t>téle</a:t>
            </a:r>
            <a:r>
              <a:rPr dirty="0" smtClean="0">
                <a:solidFill>
                  <a:srgbClr val="FF0000"/>
                </a:solidFill>
              </a:rPr>
              <a:t>distribution </a:t>
            </a:r>
            <a:r>
              <a:rPr dirty="0">
                <a:solidFill>
                  <a:srgbClr val="FF0000"/>
                </a:solidFill>
              </a:rPr>
              <a:t>par </a:t>
            </a:r>
            <a:r>
              <a:rPr dirty="0" err="1">
                <a:solidFill>
                  <a:srgbClr val="FF0000"/>
                </a:solidFill>
              </a:rPr>
              <a:t>câble</a:t>
            </a:r>
            <a:r>
              <a:rPr dirty="0">
                <a:solidFill>
                  <a:srgbClr val="FF0000"/>
                </a:solidFill>
              </a:rPr>
              <a:t>)</a:t>
            </a:r>
          </a:p>
          <a:p>
            <a:endParaRPr lang="nl-BE" dirty="0"/>
          </a:p>
        </p:txBody>
      </p:sp>
    </p:spTree>
    <p:extLst>
      <p:ext uri="{BB962C8B-B14F-4D97-AF65-F5344CB8AC3E}">
        <p14:creationId xmlns:p14="http://schemas.microsoft.com/office/powerpoint/2010/main" val="3053521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65760" y="237307"/>
            <a:ext cx="8229600" cy="970009"/>
          </a:xfrm>
        </p:spPr>
        <p:txBody>
          <a:bodyPr/>
          <a:lstStyle/>
          <a:p>
            <a:pPr rtl="0"/>
            <a:r>
              <a:rPr lang="fr-FR" sz="2800" dirty="0"/>
              <a:t>1.2. </a:t>
            </a:r>
            <a:r>
              <a:rPr sz="2800" dirty="0"/>
              <a:t>Promotion de la participation </a:t>
            </a:r>
            <a:r>
              <a:rPr sz="2800" dirty="0" err="1"/>
              <a:t>sociale</a:t>
            </a:r>
            <a:r>
              <a:rPr sz="2800" dirty="0"/>
              <a:t> - </a:t>
            </a:r>
            <a:r>
              <a:rPr sz="2800" dirty="0" err="1"/>
              <a:t>Enseignement</a:t>
            </a:r>
            <a:r>
              <a:rPr sz="2800" dirty="0"/>
              <a:t>/</a:t>
            </a:r>
            <a:r>
              <a:rPr lang="fr-FR" sz="2800" dirty="0"/>
              <a:t>cours</a:t>
            </a:r>
            <a:endParaRPr sz="2800" dirty="0"/>
          </a:p>
        </p:txBody>
      </p:sp>
      <p:sp>
        <p:nvSpPr>
          <p:cNvPr id="3" name="Tijdelijke aanduiding voor inhoud 2"/>
          <p:cNvSpPr>
            <a:spLocks noGrp="1"/>
          </p:cNvSpPr>
          <p:nvPr>
            <p:ph idx="1"/>
            <p:custDataLst>
              <p:tags r:id="rId2"/>
            </p:custDataLst>
          </p:nvPr>
        </p:nvSpPr>
        <p:spPr>
          <a:xfrm>
            <a:off x="457200" y="1313646"/>
            <a:ext cx="8229600" cy="4623130"/>
          </a:xfrm>
        </p:spPr>
        <p:txBody>
          <a:bodyPr/>
          <a:lstStyle/>
          <a:p>
            <a:pPr rtl="0"/>
            <a:r>
              <a:rPr b="1" dirty="0"/>
              <a:t>Principe :</a:t>
            </a:r>
            <a:r>
              <a:rPr dirty="0"/>
              <a:t> </a:t>
            </a:r>
            <a:r>
              <a:rPr dirty="0" err="1"/>
              <a:t>cela</a:t>
            </a:r>
            <a:r>
              <a:rPr dirty="0"/>
              <a:t> ne </a:t>
            </a:r>
            <a:r>
              <a:rPr dirty="0" err="1"/>
              <a:t>peut</a:t>
            </a:r>
            <a:r>
              <a:rPr dirty="0"/>
              <a:t> pas </a:t>
            </a:r>
            <a:r>
              <a:rPr dirty="0" err="1"/>
              <a:t>être</a:t>
            </a:r>
            <a:r>
              <a:rPr dirty="0"/>
              <a:t> </a:t>
            </a:r>
            <a:r>
              <a:rPr dirty="0" err="1"/>
              <a:t>une</a:t>
            </a:r>
            <a:r>
              <a:rPr dirty="0"/>
              <a:t> </a:t>
            </a:r>
            <a:r>
              <a:rPr dirty="0">
                <a:solidFill>
                  <a:srgbClr val="FF0000"/>
                </a:solidFill>
              </a:rPr>
              <a:t>insertion </a:t>
            </a:r>
            <a:r>
              <a:rPr dirty="0" err="1">
                <a:solidFill>
                  <a:srgbClr val="FF0000"/>
                </a:solidFill>
              </a:rPr>
              <a:t>professionnelle</a:t>
            </a:r>
            <a:r>
              <a:rPr dirty="0"/>
              <a:t>, </a:t>
            </a:r>
            <a:r>
              <a:rPr dirty="0" err="1"/>
              <a:t>il</a:t>
            </a:r>
            <a:r>
              <a:rPr dirty="0"/>
              <a:t> </a:t>
            </a:r>
            <a:r>
              <a:rPr dirty="0" err="1"/>
              <a:t>doit</a:t>
            </a:r>
            <a:r>
              <a:rPr dirty="0"/>
              <a:t> </a:t>
            </a:r>
            <a:r>
              <a:rPr dirty="0" err="1"/>
              <a:t>s'agir</a:t>
            </a:r>
            <a:r>
              <a:rPr dirty="0"/>
              <a:t> </a:t>
            </a:r>
            <a:r>
              <a:rPr dirty="0" err="1"/>
              <a:t>d'une</a:t>
            </a:r>
            <a:r>
              <a:rPr dirty="0"/>
              <a:t> </a:t>
            </a:r>
            <a:r>
              <a:rPr dirty="0">
                <a:solidFill>
                  <a:srgbClr val="00B050"/>
                </a:solidFill>
              </a:rPr>
              <a:t>insertion </a:t>
            </a:r>
            <a:r>
              <a:rPr dirty="0" err="1">
                <a:solidFill>
                  <a:srgbClr val="00B050"/>
                </a:solidFill>
              </a:rPr>
              <a:t>sociale</a:t>
            </a:r>
            <a:endParaRPr dirty="0">
              <a:solidFill>
                <a:srgbClr val="00B050"/>
              </a:solidFill>
            </a:endParaRPr>
          </a:p>
          <a:p>
            <a:pPr marL="342900" indent="-342900" rtl="0">
              <a:buFont typeface="Arial" panose="020B0604020202020204" pitchFamily="34" charset="0"/>
              <a:buChar char="•"/>
            </a:pPr>
            <a:r>
              <a:rPr dirty="0" err="1">
                <a:solidFill>
                  <a:srgbClr val="00B050"/>
                </a:solidFill>
              </a:rPr>
              <a:t>Permis</a:t>
            </a:r>
            <a:r>
              <a:rPr dirty="0">
                <a:solidFill>
                  <a:srgbClr val="00B050"/>
                </a:solidFill>
              </a:rPr>
              <a:t> de </a:t>
            </a:r>
            <a:r>
              <a:rPr dirty="0" err="1">
                <a:solidFill>
                  <a:srgbClr val="00B050"/>
                </a:solidFill>
              </a:rPr>
              <a:t>conduire</a:t>
            </a:r>
            <a:r>
              <a:rPr dirty="0">
                <a:solidFill>
                  <a:srgbClr val="00B050"/>
                </a:solidFill>
              </a:rPr>
              <a:t> A ou B </a:t>
            </a:r>
            <a:r>
              <a:rPr dirty="0">
                <a:solidFill>
                  <a:srgbClr val="FF0000"/>
                </a:solidFill>
              </a:rPr>
              <a:t>(pas C, D, E car </a:t>
            </a:r>
            <a:r>
              <a:rPr dirty="0" err="1">
                <a:solidFill>
                  <a:srgbClr val="FF0000"/>
                </a:solidFill>
              </a:rPr>
              <a:t>professionnels</a:t>
            </a:r>
            <a:r>
              <a:rPr dirty="0">
                <a:solidFill>
                  <a:srgbClr val="FF0000"/>
                </a:solidFill>
              </a:rPr>
              <a:t>)</a:t>
            </a:r>
          </a:p>
          <a:p>
            <a:pPr marL="342900" indent="-342900" rtl="0">
              <a:buFont typeface="Arial" panose="020B0604020202020204" pitchFamily="34" charset="0"/>
              <a:buChar char="•"/>
            </a:pPr>
            <a:r>
              <a:rPr lang="fr-FR" dirty="0" smtClean="0">
                <a:solidFill>
                  <a:srgbClr val="FF0000"/>
                </a:solidFill>
              </a:rPr>
              <a:t>Non autorisé</a:t>
            </a:r>
            <a:r>
              <a:rPr dirty="0">
                <a:solidFill>
                  <a:srgbClr val="FF0000"/>
                </a:solidFill>
              </a:rPr>
              <a:t> : </a:t>
            </a:r>
            <a:r>
              <a:rPr dirty="0" err="1">
                <a:solidFill>
                  <a:srgbClr val="FF0000"/>
                </a:solidFill>
              </a:rPr>
              <a:t>frais</a:t>
            </a:r>
            <a:r>
              <a:rPr dirty="0">
                <a:solidFill>
                  <a:srgbClr val="FF0000"/>
                </a:solidFill>
              </a:rPr>
              <a:t> </a:t>
            </a:r>
            <a:r>
              <a:rPr dirty="0" err="1">
                <a:solidFill>
                  <a:srgbClr val="FF0000"/>
                </a:solidFill>
              </a:rPr>
              <a:t>d'inscription</a:t>
            </a:r>
            <a:r>
              <a:rPr dirty="0">
                <a:solidFill>
                  <a:srgbClr val="FF0000"/>
                </a:solidFill>
              </a:rPr>
              <a:t> (la bourse </a:t>
            </a:r>
            <a:r>
              <a:rPr dirty="0" err="1">
                <a:solidFill>
                  <a:srgbClr val="FF0000"/>
                </a:solidFill>
              </a:rPr>
              <a:t>d'études</a:t>
            </a:r>
            <a:r>
              <a:rPr dirty="0">
                <a:solidFill>
                  <a:srgbClr val="FF0000"/>
                </a:solidFill>
              </a:rPr>
              <a:t> </a:t>
            </a:r>
            <a:r>
              <a:rPr dirty="0" err="1">
                <a:solidFill>
                  <a:srgbClr val="FF0000"/>
                </a:solidFill>
              </a:rPr>
              <a:t>sert</a:t>
            </a:r>
            <a:r>
              <a:rPr dirty="0">
                <a:solidFill>
                  <a:srgbClr val="FF0000"/>
                </a:solidFill>
              </a:rPr>
              <a:t> à </a:t>
            </a:r>
            <a:r>
              <a:rPr dirty="0" err="1">
                <a:solidFill>
                  <a:srgbClr val="FF0000"/>
                </a:solidFill>
              </a:rPr>
              <a:t>cela</a:t>
            </a:r>
            <a:r>
              <a:rPr dirty="0">
                <a:solidFill>
                  <a:srgbClr val="FF0000"/>
                </a:solidFill>
              </a:rPr>
              <a:t>), </a:t>
            </a:r>
            <a:r>
              <a:rPr dirty="0" err="1">
                <a:solidFill>
                  <a:srgbClr val="00B050"/>
                </a:solidFill>
              </a:rPr>
              <a:t>mais</a:t>
            </a:r>
            <a:r>
              <a:rPr dirty="0">
                <a:solidFill>
                  <a:srgbClr val="00B050"/>
                </a:solidFill>
              </a:rPr>
              <a:t> </a:t>
            </a:r>
            <a:r>
              <a:rPr dirty="0" err="1">
                <a:solidFill>
                  <a:srgbClr val="00B050"/>
                </a:solidFill>
              </a:rPr>
              <a:t>bien</a:t>
            </a:r>
            <a:r>
              <a:rPr dirty="0">
                <a:solidFill>
                  <a:srgbClr val="00B050"/>
                </a:solidFill>
              </a:rPr>
              <a:t> des </a:t>
            </a:r>
            <a:r>
              <a:rPr dirty="0" err="1">
                <a:solidFill>
                  <a:srgbClr val="00B050"/>
                </a:solidFill>
              </a:rPr>
              <a:t>activités</a:t>
            </a:r>
            <a:r>
              <a:rPr dirty="0">
                <a:solidFill>
                  <a:srgbClr val="00B050"/>
                </a:solidFill>
              </a:rPr>
              <a:t> extra-</a:t>
            </a:r>
            <a:r>
              <a:rPr dirty="0" err="1">
                <a:solidFill>
                  <a:srgbClr val="00B050"/>
                </a:solidFill>
              </a:rPr>
              <a:t>scolaires</a:t>
            </a:r>
            <a:endParaRPr dirty="0">
              <a:solidFill>
                <a:srgbClr val="00B050"/>
              </a:solidFill>
            </a:endParaRPr>
          </a:p>
          <a:p>
            <a:pPr marL="342900" indent="-342900" rtl="0">
              <a:buFont typeface="Arial" panose="020B0604020202020204" pitchFamily="34" charset="0"/>
              <a:buChar char="•"/>
            </a:pPr>
            <a:r>
              <a:rPr dirty="0">
                <a:solidFill>
                  <a:srgbClr val="00B050"/>
                </a:solidFill>
              </a:rPr>
              <a:t>Initiatives du </a:t>
            </a:r>
            <a:r>
              <a:rPr dirty="0" err="1">
                <a:solidFill>
                  <a:srgbClr val="00B050"/>
                </a:solidFill>
              </a:rPr>
              <a:t>centre</a:t>
            </a:r>
            <a:r>
              <a:rPr dirty="0">
                <a:solidFill>
                  <a:srgbClr val="00B050"/>
                </a:solidFill>
              </a:rPr>
              <a:t> en </a:t>
            </a:r>
            <a:r>
              <a:rPr dirty="0" err="1">
                <a:solidFill>
                  <a:srgbClr val="00B050"/>
                </a:solidFill>
              </a:rPr>
              <a:t>matière</a:t>
            </a:r>
            <a:r>
              <a:rPr dirty="0">
                <a:solidFill>
                  <a:srgbClr val="00B050"/>
                </a:solidFill>
              </a:rPr>
              <a:t> de </a:t>
            </a:r>
            <a:r>
              <a:rPr dirty="0" err="1">
                <a:solidFill>
                  <a:srgbClr val="00B050"/>
                </a:solidFill>
              </a:rPr>
              <a:t>soins</a:t>
            </a:r>
            <a:r>
              <a:rPr dirty="0">
                <a:solidFill>
                  <a:srgbClr val="00B050"/>
                </a:solidFill>
              </a:rPr>
              <a:t> de santé (</a:t>
            </a:r>
            <a:r>
              <a:rPr dirty="0" err="1">
                <a:solidFill>
                  <a:srgbClr val="00B050"/>
                </a:solidFill>
              </a:rPr>
              <a:t>prévention</a:t>
            </a:r>
            <a:r>
              <a:rPr dirty="0">
                <a:solidFill>
                  <a:srgbClr val="00B050"/>
                </a:solidFill>
              </a:rPr>
              <a:t> </a:t>
            </a:r>
            <a:r>
              <a:rPr dirty="0" err="1">
                <a:solidFill>
                  <a:srgbClr val="00B050"/>
                </a:solidFill>
              </a:rPr>
              <a:t>contre</a:t>
            </a:r>
            <a:r>
              <a:rPr dirty="0">
                <a:solidFill>
                  <a:srgbClr val="00B050"/>
                </a:solidFill>
              </a:rPr>
              <a:t> le </a:t>
            </a:r>
            <a:r>
              <a:rPr dirty="0" err="1">
                <a:solidFill>
                  <a:srgbClr val="00B050"/>
                </a:solidFill>
              </a:rPr>
              <a:t>tabagisme</a:t>
            </a:r>
            <a:r>
              <a:rPr dirty="0">
                <a:solidFill>
                  <a:srgbClr val="00B050"/>
                </a:solidFill>
              </a:rPr>
              <a:t>, </a:t>
            </a:r>
            <a:r>
              <a:rPr dirty="0" err="1">
                <a:solidFill>
                  <a:srgbClr val="00B050"/>
                </a:solidFill>
              </a:rPr>
              <a:t>école</a:t>
            </a:r>
            <a:r>
              <a:rPr dirty="0">
                <a:solidFill>
                  <a:srgbClr val="00B050"/>
                </a:solidFill>
              </a:rPr>
              <a:t> du dos, </a:t>
            </a:r>
            <a:r>
              <a:rPr dirty="0" err="1">
                <a:solidFill>
                  <a:srgbClr val="00B050"/>
                </a:solidFill>
              </a:rPr>
              <a:t>sensibilisation</a:t>
            </a:r>
            <a:r>
              <a:rPr dirty="0">
                <a:solidFill>
                  <a:srgbClr val="00B050"/>
                </a:solidFill>
              </a:rPr>
              <a:t> au </a:t>
            </a:r>
            <a:r>
              <a:rPr dirty="0" err="1">
                <a:solidFill>
                  <a:srgbClr val="00B050"/>
                </a:solidFill>
              </a:rPr>
              <a:t>harcèlement</a:t>
            </a:r>
            <a:r>
              <a:rPr dirty="0">
                <a:solidFill>
                  <a:srgbClr val="00B050"/>
                </a:solidFill>
              </a:rPr>
              <a:t>)</a:t>
            </a:r>
          </a:p>
          <a:p>
            <a:pPr marL="342900" indent="-342900" rtl="0">
              <a:buFont typeface="Arial" panose="020B0604020202020204" pitchFamily="34" charset="0"/>
              <a:buChar char="•"/>
            </a:pPr>
            <a:r>
              <a:rPr dirty="0" err="1">
                <a:solidFill>
                  <a:srgbClr val="00B050"/>
                </a:solidFill>
              </a:rPr>
              <a:t>Cours</a:t>
            </a:r>
            <a:r>
              <a:rPr dirty="0">
                <a:solidFill>
                  <a:srgbClr val="00B050"/>
                </a:solidFill>
              </a:rPr>
              <a:t> ne </a:t>
            </a:r>
            <a:r>
              <a:rPr dirty="0" err="1">
                <a:solidFill>
                  <a:srgbClr val="00B050"/>
                </a:solidFill>
              </a:rPr>
              <a:t>faisant</a:t>
            </a:r>
            <a:r>
              <a:rPr dirty="0">
                <a:solidFill>
                  <a:srgbClr val="00B050"/>
                </a:solidFill>
              </a:rPr>
              <a:t> pas </a:t>
            </a:r>
            <a:r>
              <a:rPr dirty="0" err="1">
                <a:solidFill>
                  <a:srgbClr val="00B050"/>
                </a:solidFill>
              </a:rPr>
              <a:t>partie</a:t>
            </a:r>
            <a:r>
              <a:rPr dirty="0">
                <a:solidFill>
                  <a:srgbClr val="00B050"/>
                </a:solidFill>
              </a:rPr>
              <a:t> du </a:t>
            </a:r>
            <a:r>
              <a:rPr dirty="0" err="1">
                <a:solidFill>
                  <a:srgbClr val="00B050"/>
                </a:solidFill>
              </a:rPr>
              <a:t>programme</a:t>
            </a:r>
            <a:r>
              <a:rPr dirty="0">
                <a:solidFill>
                  <a:srgbClr val="00B050"/>
                </a:solidFill>
              </a:rPr>
              <a:t> </a:t>
            </a:r>
            <a:r>
              <a:rPr dirty="0" err="1">
                <a:solidFill>
                  <a:srgbClr val="00B050"/>
                </a:solidFill>
              </a:rPr>
              <a:t>scolaire</a:t>
            </a:r>
            <a:r>
              <a:rPr dirty="0">
                <a:solidFill>
                  <a:srgbClr val="00B050"/>
                </a:solidFill>
              </a:rPr>
              <a:t> (cuisine, </a:t>
            </a:r>
            <a:r>
              <a:rPr dirty="0" err="1">
                <a:solidFill>
                  <a:srgbClr val="00B050"/>
                </a:solidFill>
              </a:rPr>
              <a:t>théâtre</a:t>
            </a:r>
            <a:r>
              <a:rPr dirty="0">
                <a:solidFill>
                  <a:srgbClr val="00B050"/>
                </a:solidFill>
              </a:rPr>
              <a:t>, </a:t>
            </a:r>
            <a:r>
              <a:rPr dirty="0" err="1">
                <a:solidFill>
                  <a:srgbClr val="00B050"/>
                </a:solidFill>
              </a:rPr>
              <a:t>danse</a:t>
            </a:r>
            <a:r>
              <a:rPr dirty="0">
                <a:solidFill>
                  <a:srgbClr val="00B050"/>
                </a:solidFill>
              </a:rPr>
              <a:t>, ...) </a:t>
            </a:r>
          </a:p>
          <a:p>
            <a:pPr marL="342900" indent="-342900" rtl="0">
              <a:buFont typeface="Arial" panose="020B0604020202020204" pitchFamily="34" charset="0"/>
              <a:buChar char="•"/>
            </a:pPr>
            <a:r>
              <a:rPr dirty="0" err="1">
                <a:solidFill>
                  <a:srgbClr val="00B050"/>
                </a:solidFill>
              </a:rPr>
              <a:t>Cours</a:t>
            </a:r>
            <a:r>
              <a:rPr dirty="0">
                <a:solidFill>
                  <a:srgbClr val="00B050"/>
                </a:solidFill>
              </a:rPr>
              <a:t> de langue et de </a:t>
            </a:r>
            <a:r>
              <a:rPr lang="fr-FR" dirty="0" smtClean="0">
                <a:solidFill>
                  <a:srgbClr val="00B050"/>
                </a:solidFill>
              </a:rPr>
              <a:t>(</a:t>
            </a:r>
            <a:r>
              <a:rPr dirty="0" smtClean="0">
                <a:solidFill>
                  <a:srgbClr val="00B050"/>
                </a:solidFill>
              </a:rPr>
              <a:t>r</a:t>
            </a:r>
            <a:r>
              <a:rPr lang="fr-FR" dirty="0" smtClean="0">
                <a:solidFill>
                  <a:srgbClr val="00B050"/>
                </a:solidFill>
              </a:rPr>
              <a:t>e)mise à niveau</a:t>
            </a:r>
            <a:r>
              <a:rPr dirty="0" smtClean="0">
                <a:solidFill>
                  <a:srgbClr val="00B050"/>
                </a:solidFill>
              </a:rPr>
              <a:t> </a:t>
            </a:r>
            <a:r>
              <a:rPr dirty="0">
                <a:solidFill>
                  <a:srgbClr val="00B050"/>
                </a:solidFill>
              </a:rPr>
              <a:t>pour </a:t>
            </a:r>
            <a:r>
              <a:rPr dirty="0" err="1">
                <a:solidFill>
                  <a:srgbClr val="00B050"/>
                </a:solidFill>
              </a:rPr>
              <a:t>intégration</a:t>
            </a:r>
            <a:r>
              <a:rPr dirty="0">
                <a:solidFill>
                  <a:srgbClr val="00B050"/>
                </a:solidFill>
              </a:rPr>
              <a:t> </a:t>
            </a:r>
            <a:r>
              <a:rPr dirty="0" err="1">
                <a:solidFill>
                  <a:srgbClr val="00B050"/>
                </a:solidFill>
              </a:rPr>
              <a:t>sociale</a:t>
            </a:r>
            <a:endParaRPr dirty="0">
              <a:solidFill>
                <a:srgbClr val="00B050"/>
              </a:solidFill>
            </a:endParaRPr>
          </a:p>
        </p:txBody>
      </p:sp>
    </p:spTree>
    <p:extLst>
      <p:ext uri="{BB962C8B-B14F-4D97-AF65-F5344CB8AC3E}">
        <p14:creationId xmlns:p14="http://schemas.microsoft.com/office/powerpoint/2010/main" val="414086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37307"/>
            <a:ext cx="8229600" cy="970009"/>
          </a:xfrm>
        </p:spPr>
        <p:txBody>
          <a:bodyPr/>
          <a:lstStyle/>
          <a:p>
            <a:pPr rtl="0"/>
            <a:r>
              <a:rPr lang="en-US" sz="2800" dirty="0"/>
              <a:t>1.2</a:t>
            </a:r>
            <a:r>
              <a:rPr sz="2800" dirty="0"/>
              <a:t>. Promotion de la participation </a:t>
            </a:r>
            <a:r>
              <a:rPr sz="2800" dirty="0" err="1"/>
              <a:t>sociale</a:t>
            </a:r>
            <a:r>
              <a:rPr sz="2800" dirty="0"/>
              <a:t> - Frais et </a:t>
            </a:r>
            <a:r>
              <a:rPr sz="2800" dirty="0" err="1"/>
              <a:t>indemnités</a:t>
            </a:r>
            <a:endParaRPr sz="2800" dirty="0"/>
          </a:p>
        </p:txBody>
      </p:sp>
      <p:sp>
        <p:nvSpPr>
          <p:cNvPr id="3" name="Tijdelijke aanduiding voor inhoud 2"/>
          <p:cNvSpPr>
            <a:spLocks noGrp="1"/>
          </p:cNvSpPr>
          <p:nvPr>
            <p:ph idx="1"/>
            <p:custDataLst>
              <p:tags r:id="rId2"/>
            </p:custDataLst>
          </p:nvPr>
        </p:nvSpPr>
        <p:spPr>
          <a:xfrm>
            <a:off x="457200" y="1365162"/>
            <a:ext cx="8229600" cy="4571614"/>
          </a:xfrm>
        </p:spPr>
        <p:txBody>
          <a:bodyPr/>
          <a:lstStyle/>
          <a:p>
            <a:pPr marL="342900" indent="-342900" rtl="0">
              <a:buFont typeface="Arial" panose="020B0604020202020204" pitchFamily="34" charset="0"/>
              <a:buChar char="•"/>
            </a:pPr>
            <a:r>
              <a:rPr dirty="0">
                <a:solidFill>
                  <a:srgbClr val="00B050"/>
                </a:solidFill>
              </a:rPr>
              <a:t>Frais de transport pour assister à un </a:t>
            </a:r>
            <a:r>
              <a:rPr dirty="0" err="1">
                <a:solidFill>
                  <a:srgbClr val="00B050"/>
                </a:solidFill>
              </a:rPr>
              <a:t>évènement</a:t>
            </a:r>
            <a:endParaRPr dirty="0">
              <a:solidFill>
                <a:srgbClr val="00B050"/>
              </a:solidFill>
            </a:endParaRPr>
          </a:p>
          <a:p>
            <a:pPr marL="342900" indent="-342900" rtl="0">
              <a:buFont typeface="Arial" panose="020B0604020202020204" pitchFamily="34" charset="0"/>
              <a:buChar char="•"/>
            </a:pPr>
            <a:r>
              <a:rPr dirty="0">
                <a:solidFill>
                  <a:srgbClr val="00B050"/>
                </a:solidFill>
              </a:rPr>
              <a:t>Les </a:t>
            </a:r>
            <a:r>
              <a:rPr dirty="0" err="1">
                <a:solidFill>
                  <a:srgbClr val="00B050"/>
                </a:solidFill>
              </a:rPr>
              <a:t>frais</a:t>
            </a:r>
            <a:r>
              <a:rPr dirty="0">
                <a:solidFill>
                  <a:srgbClr val="00B050"/>
                </a:solidFill>
              </a:rPr>
              <a:t> </a:t>
            </a:r>
            <a:r>
              <a:rPr dirty="0" err="1">
                <a:solidFill>
                  <a:srgbClr val="00B050"/>
                </a:solidFill>
              </a:rPr>
              <a:t>administratifs</a:t>
            </a:r>
            <a:r>
              <a:rPr dirty="0">
                <a:solidFill>
                  <a:srgbClr val="00B050"/>
                </a:solidFill>
              </a:rPr>
              <a:t> et de </a:t>
            </a:r>
            <a:r>
              <a:rPr dirty="0" err="1">
                <a:solidFill>
                  <a:srgbClr val="00B050"/>
                </a:solidFill>
              </a:rPr>
              <a:t>gestion</a:t>
            </a:r>
            <a:r>
              <a:rPr dirty="0">
                <a:solidFill>
                  <a:srgbClr val="00B050"/>
                </a:solidFill>
              </a:rPr>
              <a:t> en rapport avec des </a:t>
            </a:r>
            <a:r>
              <a:rPr dirty="0" err="1">
                <a:solidFill>
                  <a:srgbClr val="00B050"/>
                </a:solidFill>
              </a:rPr>
              <a:t>activités</a:t>
            </a:r>
            <a:r>
              <a:rPr dirty="0">
                <a:solidFill>
                  <a:srgbClr val="00B050"/>
                </a:solidFill>
              </a:rPr>
              <a:t> </a:t>
            </a:r>
          </a:p>
          <a:p>
            <a:pPr marL="342900" indent="-342900" rtl="0">
              <a:buFont typeface="Arial" panose="020B0604020202020204" pitchFamily="34" charset="0"/>
              <a:buChar char="•"/>
            </a:pPr>
            <a:r>
              <a:rPr dirty="0" err="1">
                <a:solidFill>
                  <a:srgbClr val="00B050"/>
                </a:solidFill>
              </a:rPr>
              <a:t>Indemnités</a:t>
            </a:r>
            <a:r>
              <a:rPr dirty="0">
                <a:solidFill>
                  <a:srgbClr val="00B050"/>
                </a:solidFill>
              </a:rPr>
              <a:t> pour </a:t>
            </a:r>
            <a:r>
              <a:rPr lang="fr-FR" dirty="0" smtClean="0">
                <a:solidFill>
                  <a:srgbClr val="00B050"/>
                </a:solidFill>
              </a:rPr>
              <a:t>bénévoles/accompagnants/ ambassadeurs </a:t>
            </a:r>
            <a:r>
              <a:rPr dirty="0" smtClean="0">
                <a:solidFill>
                  <a:srgbClr val="00B050"/>
                </a:solidFill>
              </a:rPr>
              <a:t>(</a:t>
            </a:r>
            <a:r>
              <a:rPr dirty="0" err="1">
                <a:solidFill>
                  <a:srgbClr val="00B050"/>
                </a:solidFill>
              </a:rPr>
              <a:t>loi</a:t>
            </a:r>
            <a:r>
              <a:rPr dirty="0">
                <a:solidFill>
                  <a:srgbClr val="00B050"/>
                </a:solidFill>
              </a:rPr>
              <a:t> </a:t>
            </a:r>
            <a:r>
              <a:rPr dirty="0" smtClean="0">
                <a:solidFill>
                  <a:srgbClr val="00B050"/>
                </a:solidFill>
              </a:rPr>
              <a:t>03/07/05</a:t>
            </a:r>
            <a:r>
              <a:rPr lang="fr-FR" dirty="0" smtClean="0">
                <a:solidFill>
                  <a:srgbClr val="00B050"/>
                </a:solidFill>
              </a:rPr>
              <a:t> sur le volontariat)</a:t>
            </a:r>
            <a:endParaRPr dirty="0">
              <a:solidFill>
                <a:srgbClr val="00B050"/>
              </a:solidFill>
            </a:endParaRPr>
          </a:p>
          <a:p>
            <a:pPr marL="342900" indent="-342900" rtl="0">
              <a:buFont typeface="Arial" panose="020B0604020202020204" pitchFamily="34" charset="0"/>
              <a:buChar char="•"/>
            </a:pPr>
            <a:r>
              <a:rPr dirty="0">
                <a:solidFill>
                  <a:srgbClr val="00B050"/>
                </a:solidFill>
              </a:rPr>
              <a:t>Contributions/affiliation </a:t>
            </a:r>
            <a:r>
              <a:rPr dirty="0" err="1">
                <a:solidFill>
                  <a:srgbClr val="00B050"/>
                </a:solidFill>
              </a:rPr>
              <a:t>activités</a:t>
            </a:r>
            <a:r>
              <a:rPr dirty="0">
                <a:solidFill>
                  <a:srgbClr val="00B050"/>
                </a:solidFill>
              </a:rPr>
              <a:t> </a:t>
            </a:r>
            <a:r>
              <a:rPr dirty="0" err="1">
                <a:solidFill>
                  <a:srgbClr val="00B050"/>
                </a:solidFill>
              </a:rPr>
              <a:t>sportives</a:t>
            </a:r>
            <a:r>
              <a:rPr dirty="0">
                <a:solidFill>
                  <a:srgbClr val="00B050"/>
                </a:solidFill>
              </a:rPr>
              <a:t>, </a:t>
            </a:r>
            <a:r>
              <a:rPr dirty="0" err="1">
                <a:solidFill>
                  <a:srgbClr val="00B050"/>
                </a:solidFill>
              </a:rPr>
              <a:t>sociales</a:t>
            </a:r>
            <a:r>
              <a:rPr dirty="0">
                <a:solidFill>
                  <a:srgbClr val="00B050"/>
                </a:solidFill>
              </a:rPr>
              <a:t>/</a:t>
            </a:r>
            <a:r>
              <a:rPr dirty="0" err="1">
                <a:solidFill>
                  <a:srgbClr val="00B050"/>
                </a:solidFill>
              </a:rPr>
              <a:t>culturelles</a:t>
            </a:r>
            <a:r>
              <a:rPr dirty="0">
                <a:solidFill>
                  <a:srgbClr val="00B050"/>
                </a:solidFill>
              </a:rPr>
              <a:t> </a:t>
            </a:r>
          </a:p>
          <a:p>
            <a:pPr marL="342900" indent="-342900" rtl="0">
              <a:buFont typeface="Arial" panose="020B0604020202020204" pitchFamily="34" charset="0"/>
              <a:buChar char="•"/>
            </a:pPr>
            <a:r>
              <a:rPr dirty="0" err="1">
                <a:solidFill>
                  <a:srgbClr val="00B050"/>
                </a:solidFill>
              </a:rPr>
              <a:t>Équipement</a:t>
            </a:r>
            <a:r>
              <a:rPr dirty="0">
                <a:solidFill>
                  <a:srgbClr val="00B050"/>
                </a:solidFill>
              </a:rPr>
              <a:t> et </a:t>
            </a:r>
            <a:r>
              <a:rPr dirty="0" err="1">
                <a:solidFill>
                  <a:srgbClr val="00B050"/>
                </a:solidFill>
              </a:rPr>
              <a:t>matériels</a:t>
            </a:r>
            <a:r>
              <a:rPr dirty="0">
                <a:solidFill>
                  <a:srgbClr val="00B050"/>
                </a:solidFill>
              </a:rPr>
              <a:t> </a:t>
            </a:r>
            <a:r>
              <a:rPr dirty="0" err="1">
                <a:solidFill>
                  <a:srgbClr val="00B050"/>
                </a:solidFill>
              </a:rPr>
              <a:t>nécessaires</a:t>
            </a:r>
            <a:r>
              <a:rPr dirty="0">
                <a:solidFill>
                  <a:srgbClr val="00B050"/>
                </a:solidFill>
              </a:rPr>
              <a:t> (</a:t>
            </a:r>
            <a:r>
              <a:rPr dirty="0" err="1">
                <a:solidFill>
                  <a:srgbClr val="00B050"/>
                </a:solidFill>
              </a:rPr>
              <a:t>uniforme</a:t>
            </a:r>
            <a:r>
              <a:rPr dirty="0">
                <a:solidFill>
                  <a:srgbClr val="00B050"/>
                </a:solidFill>
              </a:rPr>
              <a:t> de </a:t>
            </a:r>
            <a:r>
              <a:rPr dirty="0" err="1">
                <a:solidFill>
                  <a:srgbClr val="00B050"/>
                </a:solidFill>
              </a:rPr>
              <a:t>mouvements</a:t>
            </a:r>
            <a:r>
              <a:rPr dirty="0">
                <a:solidFill>
                  <a:srgbClr val="00B050"/>
                </a:solidFill>
              </a:rPr>
              <a:t> de </a:t>
            </a:r>
            <a:r>
              <a:rPr dirty="0" err="1">
                <a:solidFill>
                  <a:srgbClr val="00B050"/>
                </a:solidFill>
              </a:rPr>
              <a:t>jeunesse</a:t>
            </a:r>
            <a:r>
              <a:rPr dirty="0">
                <a:solidFill>
                  <a:srgbClr val="00B050"/>
                </a:solidFill>
              </a:rPr>
              <a:t>, </a:t>
            </a:r>
            <a:r>
              <a:rPr dirty="0" err="1">
                <a:solidFill>
                  <a:srgbClr val="00B050"/>
                </a:solidFill>
              </a:rPr>
              <a:t>équipement</a:t>
            </a:r>
            <a:r>
              <a:rPr dirty="0">
                <a:solidFill>
                  <a:srgbClr val="00B050"/>
                </a:solidFill>
              </a:rPr>
              <a:t> de sport, matériel de bricolage)</a:t>
            </a:r>
          </a:p>
          <a:p>
            <a:pPr marL="342900" indent="-342900" rtl="0">
              <a:buFont typeface="Arial" panose="020B0604020202020204" pitchFamily="34" charset="0"/>
              <a:buChar char="•"/>
            </a:pPr>
            <a:r>
              <a:rPr dirty="0">
                <a:solidFill>
                  <a:srgbClr val="00B050"/>
                </a:solidFill>
              </a:rPr>
              <a:t>Bon pour </a:t>
            </a:r>
            <a:r>
              <a:rPr dirty="0" err="1">
                <a:solidFill>
                  <a:srgbClr val="00B050"/>
                </a:solidFill>
              </a:rPr>
              <a:t>aller</a:t>
            </a:r>
            <a:r>
              <a:rPr dirty="0">
                <a:solidFill>
                  <a:srgbClr val="00B050"/>
                </a:solidFill>
              </a:rPr>
              <a:t> chez le coiffeur, un salon de </a:t>
            </a:r>
            <a:r>
              <a:rPr dirty="0" err="1">
                <a:solidFill>
                  <a:srgbClr val="00B050"/>
                </a:solidFill>
              </a:rPr>
              <a:t>beauté</a:t>
            </a:r>
            <a:r>
              <a:rPr dirty="0">
                <a:solidFill>
                  <a:srgbClr val="00B050"/>
                </a:solidFill>
              </a:rPr>
              <a:t>, </a:t>
            </a:r>
            <a:r>
              <a:rPr dirty="0" smtClean="0">
                <a:solidFill>
                  <a:srgbClr val="00B050"/>
                </a:solidFill>
              </a:rPr>
              <a:t>..</a:t>
            </a:r>
            <a:r>
              <a:rPr lang="fr-FR" dirty="0" smtClean="0">
                <a:solidFill>
                  <a:srgbClr val="00B050"/>
                </a:solidFill>
              </a:rPr>
              <a:t> dans le cadre d’un objectif de revalorisation et de confiance en soi</a:t>
            </a:r>
            <a:endParaRPr lang="nl-BE" dirty="0">
              <a:solidFill>
                <a:srgbClr val="00B050"/>
              </a:solidFill>
            </a:endParaRPr>
          </a:p>
          <a:p>
            <a:endParaRPr lang="nl-BE" dirty="0">
              <a:solidFill>
                <a:srgbClr val="00B050"/>
              </a:solidFill>
            </a:endParaRPr>
          </a:p>
        </p:txBody>
      </p:sp>
    </p:spTree>
    <p:extLst>
      <p:ext uri="{BB962C8B-B14F-4D97-AF65-F5344CB8AC3E}">
        <p14:creationId xmlns:p14="http://schemas.microsoft.com/office/powerpoint/2010/main" val="32300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37307"/>
            <a:ext cx="8229600" cy="970009"/>
          </a:xfrm>
        </p:spPr>
        <p:txBody>
          <a:bodyPr/>
          <a:lstStyle/>
          <a:p>
            <a:pPr rtl="0"/>
            <a:r>
              <a:rPr lang="en-US" sz="2800" dirty="0"/>
              <a:t>1.2. </a:t>
            </a:r>
            <a:r>
              <a:rPr sz="2800" dirty="0"/>
              <a:t>Promotion de la participation </a:t>
            </a:r>
            <a:r>
              <a:rPr sz="2800" dirty="0" err="1"/>
              <a:t>sociale</a:t>
            </a:r>
            <a:r>
              <a:rPr sz="2800" dirty="0"/>
              <a:t> - Frais et </a:t>
            </a:r>
            <a:r>
              <a:rPr sz="2800" dirty="0" err="1"/>
              <a:t>indemnités</a:t>
            </a:r>
            <a:endParaRPr sz="2800" dirty="0"/>
          </a:p>
        </p:txBody>
      </p:sp>
      <p:sp>
        <p:nvSpPr>
          <p:cNvPr id="3" name="Tijdelijke aanduiding voor inhoud 2"/>
          <p:cNvSpPr>
            <a:spLocks noGrp="1"/>
          </p:cNvSpPr>
          <p:nvPr>
            <p:ph idx="1"/>
            <p:custDataLst>
              <p:tags r:id="rId2"/>
            </p:custDataLst>
          </p:nvPr>
        </p:nvSpPr>
        <p:spPr>
          <a:xfrm>
            <a:off x="457200" y="1883390"/>
            <a:ext cx="8229600" cy="4053385"/>
          </a:xfrm>
        </p:spPr>
        <p:txBody>
          <a:bodyPr/>
          <a:lstStyle/>
          <a:p>
            <a:pPr marL="342900" indent="-342900" rtl="0">
              <a:buFont typeface="Arial" panose="020B0604020202020204" pitchFamily="34" charset="0"/>
              <a:buChar char="•"/>
            </a:pPr>
            <a:r>
              <a:rPr dirty="0" err="1">
                <a:solidFill>
                  <a:srgbClr val="00B050"/>
                </a:solidFill>
              </a:rPr>
              <a:t>Garderie</a:t>
            </a:r>
            <a:r>
              <a:rPr dirty="0">
                <a:solidFill>
                  <a:srgbClr val="00B050"/>
                </a:solidFill>
              </a:rPr>
              <a:t> </a:t>
            </a:r>
            <a:r>
              <a:rPr dirty="0" err="1">
                <a:solidFill>
                  <a:srgbClr val="00B050"/>
                </a:solidFill>
              </a:rPr>
              <a:t>d'enfants</a:t>
            </a:r>
            <a:r>
              <a:rPr dirty="0">
                <a:solidFill>
                  <a:srgbClr val="00B050"/>
                </a:solidFill>
              </a:rPr>
              <a:t> :</a:t>
            </a:r>
          </a:p>
          <a:p>
            <a:pPr marL="1085850" lvl="1" indent="-342900" rtl="0">
              <a:buFont typeface="Arial" panose="020B0604020202020204" pitchFamily="34" charset="0"/>
              <a:buChar char="•"/>
            </a:pPr>
            <a:r>
              <a:rPr dirty="0" err="1">
                <a:solidFill>
                  <a:srgbClr val="00B050"/>
                </a:solidFill>
              </a:rPr>
              <a:t>avant</a:t>
            </a:r>
            <a:r>
              <a:rPr dirty="0">
                <a:solidFill>
                  <a:srgbClr val="00B050"/>
                </a:solidFill>
              </a:rPr>
              <a:t> et après les </a:t>
            </a:r>
            <a:r>
              <a:rPr dirty="0" err="1">
                <a:solidFill>
                  <a:srgbClr val="00B050"/>
                </a:solidFill>
              </a:rPr>
              <a:t>heures</a:t>
            </a:r>
            <a:r>
              <a:rPr dirty="0">
                <a:solidFill>
                  <a:srgbClr val="00B050"/>
                </a:solidFill>
              </a:rPr>
              <a:t> </a:t>
            </a:r>
            <a:r>
              <a:rPr dirty="0" err="1">
                <a:solidFill>
                  <a:srgbClr val="00B050"/>
                </a:solidFill>
              </a:rPr>
              <a:t>scolaires</a:t>
            </a:r>
            <a:r>
              <a:rPr dirty="0">
                <a:solidFill>
                  <a:srgbClr val="00B050"/>
                </a:solidFill>
              </a:rPr>
              <a:t>, </a:t>
            </a:r>
            <a:r>
              <a:rPr dirty="0" err="1">
                <a:solidFill>
                  <a:srgbClr val="00B050"/>
                </a:solidFill>
              </a:rPr>
              <a:t>lorsque</a:t>
            </a:r>
            <a:r>
              <a:rPr dirty="0">
                <a:solidFill>
                  <a:srgbClr val="00B050"/>
                </a:solidFill>
              </a:rPr>
              <a:t> le </a:t>
            </a:r>
            <a:r>
              <a:rPr dirty="0" err="1">
                <a:solidFill>
                  <a:srgbClr val="00B050"/>
                </a:solidFill>
              </a:rPr>
              <a:t>fonds</a:t>
            </a:r>
            <a:r>
              <a:rPr dirty="0">
                <a:solidFill>
                  <a:srgbClr val="00B050"/>
                </a:solidFill>
              </a:rPr>
              <a:t> de </a:t>
            </a:r>
            <a:r>
              <a:rPr dirty="0" err="1">
                <a:solidFill>
                  <a:srgbClr val="00B050"/>
                </a:solidFill>
              </a:rPr>
              <a:t>pauvreté</a:t>
            </a:r>
            <a:r>
              <a:rPr dirty="0">
                <a:solidFill>
                  <a:srgbClr val="00B050"/>
                </a:solidFill>
              </a:rPr>
              <a:t> infantile </a:t>
            </a:r>
            <a:r>
              <a:rPr dirty="0" err="1">
                <a:solidFill>
                  <a:srgbClr val="00B050"/>
                </a:solidFill>
              </a:rPr>
              <a:t>spécifique</a:t>
            </a:r>
            <a:r>
              <a:rPr dirty="0">
                <a:solidFill>
                  <a:srgbClr val="00B050"/>
                </a:solidFill>
              </a:rPr>
              <a:t> est </a:t>
            </a:r>
            <a:r>
              <a:rPr dirty="0" err="1">
                <a:solidFill>
                  <a:srgbClr val="00B050"/>
                </a:solidFill>
              </a:rPr>
              <a:t>épuisé</a:t>
            </a:r>
            <a:endParaRPr dirty="0">
              <a:solidFill>
                <a:srgbClr val="00B050"/>
              </a:solidFill>
            </a:endParaRPr>
          </a:p>
          <a:p>
            <a:pPr marL="1085850" lvl="1" indent="-342900" rtl="0">
              <a:buFont typeface="Arial" panose="020B0604020202020204" pitchFamily="34" charset="0"/>
              <a:buChar char="•"/>
            </a:pPr>
            <a:r>
              <a:rPr lang="fr-FR" dirty="0" smtClean="0">
                <a:solidFill>
                  <a:srgbClr val="00B050"/>
                </a:solidFill>
              </a:rPr>
              <a:t>lorsque</a:t>
            </a:r>
            <a:r>
              <a:rPr dirty="0" smtClean="0">
                <a:solidFill>
                  <a:srgbClr val="00B050"/>
                </a:solidFill>
              </a:rPr>
              <a:t> </a:t>
            </a:r>
            <a:r>
              <a:rPr dirty="0">
                <a:solidFill>
                  <a:srgbClr val="00B050"/>
                </a:solidFill>
              </a:rPr>
              <a:t>les parents </a:t>
            </a:r>
            <a:r>
              <a:rPr dirty="0" err="1">
                <a:solidFill>
                  <a:srgbClr val="00B050"/>
                </a:solidFill>
              </a:rPr>
              <a:t>participent</a:t>
            </a:r>
            <a:r>
              <a:rPr dirty="0">
                <a:solidFill>
                  <a:srgbClr val="00B050"/>
                </a:solidFill>
              </a:rPr>
              <a:t> à </a:t>
            </a:r>
            <a:r>
              <a:rPr dirty="0" err="1">
                <a:solidFill>
                  <a:srgbClr val="00B050"/>
                </a:solidFill>
              </a:rPr>
              <a:t>une</a:t>
            </a:r>
            <a:r>
              <a:rPr dirty="0">
                <a:solidFill>
                  <a:srgbClr val="00B050"/>
                </a:solidFill>
              </a:rPr>
              <a:t> </a:t>
            </a:r>
            <a:r>
              <a:rPr dirty="0" err="1" smtClean="0">
                <a:solidFill>
                  <a:srgbClr val="00B050"/>
                </a:solidFill>
              </a:rPr>
              <a:t>activité</a:t>
            </a:r>
            <a:r>
              <a:rPr lang="fr-FR" dirty="0" smtClean="0">
                <a:solidFill>
                  <a:srgbClr val="00B050"/>
                </a:solidFill>
              </a:rPr>
              <a:t> sociale</a:t>
            </a:r>
            <a:endParaRPr lang="nl-BE" dirty="0">
              <a:solidFill>
                <a:srgbClr val="00B050"/>
              </a:solidFill>
            </a:endParaRPr>
          </a:p>
          <a:p>
            <a:endParaRPr lang="nl-BE" dirty="0">
              <a:solidFill>
                <a:srgbClr val="FF0000"/>
              </a:solidFill>
            </a:endParaRPr>
          </a:p>
          <a:p>
            <a:endParaRPr lang="nl-BE" dirty="0">
              <a:solidFill>
                <a:srgbClr val="00B050"/>
              </a:solidFill>
            </a:endParaRPr>
          </a:p>
        </p:txBody>
      </p:sp>
    </p:spTree>
    <p:extLst>
      <p:ext uri="{BB962C8B-B14F-4D97-AF65-F5344CB8AC3E}">
        <p14:creationId xmlns:p14="http://schemas.microsoft.com/office/powerpoint/2010/main" val="1701127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27660" y="135572"/>
            <a:ext cx="8229600" cy="970009"/>
          </a:xfrm>
        </p:spPr>
        <p:txBody>
          <a:bodyPr/>
          <a:lstStyle/>
          <a:p>
            <a:pPr rtl="0"/>
            <a:r>
              <a:rPr lang="en-US" sz="2800" dirty="0"/>
              <a:t>1.2</a:t>
            </a:r>
            <a:r>
              <a:rPr sz="2800" dirty="0"/>
              <a:t>. Promotion de la participation </a:t>
            </a:r>
            <a:r>
              <a:rPr sz="2800" dirty="0" err="1"/>
              <a:t>sociale</a:t>
            </a:r>
            <a:r>
              <a:rPr sz="2800" dirty="0"/>
              <a:t> - Frais et </a:t>
            </a:r>
            <a:r>
              <a:rPr sz="2800" dirty="0" err="1"/>
              <a:t>indemnités</a:t>
            </a:r>
            <a:endParaRPr sz="2800" dirty="0"/>
          </a:p>
        </p:txBody>
      </p:sp>
      <p:sp>
        <p:nvSpPr>
          <p:cNvPr id="3" name="Tijdelijke aanduiding voor inhoud 2"/>
          <p:cNvSpPr>
            <a:spLocks noGrp="1"/>
          </p:cNvSpPr>
          <p:nvPr>
            <p:ph idx="1"/>
            <p:custDataLst>
              <p:tags r:id="rId2"/>
            </p:custDataLst>
          </p:nvPr>
        </p:nvSpPr>
        <p:spPr>
          <a:xfrm>
            <a:off x="457200" y="1883390"/>
            <a:ext cx="8229600" cy="4053385"/>
          </a:xfrm>
        </p:spPr>
        <p:txBody>
          <a:bodyPr/>
          <a:lstStyle/>
          <a:p>
            <a:pPr rtl="0"/>
            <a:r>
              <a:rPr lang="fr-FR" u="sng" dirty="0" smtClean="0">
                <a:solidFill>
                  <a:srgbClr val="FF0000"/>
                </a:solidFill>
              </a:rPr>
              <a:t>Non autorisé</a:t>
            </a:r>
            <a:r>
              <a:rPr u="sng" dirty="0">
                <a:solidFill>
                  <a:srgbClr val="FF0000"/>
                </a:solidFill>
              </a:rPr>
              <a:t> </a:t>
            </a:r>
            <a:r>
              <a:rPr dirty="0">
                <a:solidFill>
                  <a:srgbClr val="FF0000"/>
                </a:solidFill>
              </a:rPr>
              <a:t>:</a:t>
            </a:r>
          </a:p>
          <a:p>
            <a:pPr marL="342900" indent="-342900" rtl="0">
              <a:buFont typeface="Arial" panose="020B0604020202020204" pitchFamily="34" charset="0"/>
              <a:buChar char="•"/>
            </a:pPr>
            <a:r>
              <a:rPr dirty="0">
                <a:solidFill>
                  <a:srgbClr val="FF0000"/>
                </a:solidFill>
              </a:rPr>
              <a:t>Frais liés à </a:t>
            </a:r>
            <a:r>
              <a:rPr dirty="0" err="1">
                <a:solidFill>
                  <a:srgbClr val="FF0000"/>
                </a:solidFill>
              </a:rPr>
              <a:t>l'organisation</a:t>
            </a:r>
            <a:r>
              <a:rPr dirty="0">
                <a:solidFill>
                  <a:srgbClr val="FF0000"/>
                </a:solidFill>
              </a:rPr>
              <a:t> de fêtes </a:t>
            </a:r>
            <a:r>
              <a:rPr dirty="0" err="1">
                <a:solidFill>
                  <a:srgbClr val="FF0000"/>
                </a:solidFill>
              </a:rPr>
              <a:t>individuelles</a:t>
            </a:r>
            <a:r>
              <a:rPr dirty="0">
                <a:solidFill>
                  <a:srgbClr val="FF0000"/>
                </a:solidFill>
              </a:rPr>
              <a:t> </a:t>
            </a:r>
            <a:r>
              <a:rPr dirty="0" err="1">
                <a:solidFill>
                  <a:srgbClr val="FF0000"/>
                </a:solidFill>
              </a:rPr>
              <a:t>d'utilisateurs</a:t>
            </a:r>
            <a:r>
              <a:rPr dirty="0">
                <a:solidFill>
                  <a:srgbClr val="FF0000"/>
                </a:solidFill>
              </a:rPr>
              <a:t> (communion, </a:t>
            </a:r>
            <a:r>
              <a:rPr dirty="0" err="1">
                <a:solidFill>
                  <a:srgbClr val="FF0000"/>
                </a:solidFill>
              </a:rPr>
              <a:t>anniversaire</a:t>
            </a:r>
            <a:r>
              <a:rPr dirty="0">
                <a:solidFill>
                  <a:srgbClr val="FF0000"/>
                </a:solidFill>
              </a:rPr>
              <a:t>)</a:t>
            </a:r>
          </a:p>
          <a:p>
            <a:pPr marL="342900" indent="-342900" rtl="0">
              <a:buFont typeface="Arial" panose="020B0604020202020204" pitchFamily="34" charset="0"/>
              <a:buChar char="•"/>
            </a:pPr>
            <a:r>
              <a:rPr dirty="0" err="1">
                <a:solidFill>
                  <a:srgbClr val="FF0000"/>
                </a:solidFill>
              </a:rPr>
              <a:t>Titres-repas</a:t>
            </a:r>
            <a:endParaRPr dirty="0">
              <a:solidFill>
                <a:srgbClr val="FF0000"/>
              </a:solidFill>
            </a:endParaRPr>
          </a:p>
          <a:p>
            <a:pPr marL="342900" indent="-342900" rtl="0">
              <a:buFont typeface="Arial" panose="020B0604020202020204" pitchFamily="34" charset="0"/>
              <a:buChar char="•"/>
            </a:pPr>
            <a:r>
              <a:rPr dirty="0">
                <a:solidFill>
                  <a:srgbClr val="FF0000"/>
                </a:solidFill>
              </a:rPr>
              <a:t>SABAM</a:t>
            </a:r>
          </a:p>
          <a:p>
            <a:pPr marL="342900" indent="-342900" rtl="0">
              <a:buFont typeface="Arial" panose="020B0604020202020204" pitchFamily="34" charset="0"/>
              <a:buChar char="•"/>
            </a:pPr>
            <a:r>
              <a:rPr dirty="0">
                <a:solidFill>
                  <a:srgbClr val="FF0000"/>
                </a:solidFill>
              </a:rPr>
              <a:t>Taxes et </a:t>
            </a:r>
            <a:r>
              <a:rPr dirty="0" err="1">
                <a:solidFill>
                  <a:srgbClr val="FF0000"/>
                </a:solidFill>
              </a:rPr>
              <a:t>impôts</a:t>
            </a:r>
            <a:r>
              <a:rPr dirty="0">
                <a:solidFill>
                  <a:srgbClr val="FF0000"/>
                </a:solidFill>
              </a:rPr>
              <a:t> </a:t>
            </a:r>
          </a:p>
          <a:p>
            <a:pPr marL="342900" indent="-342900" rtl="0">
              <a:buFont typeface="Arial" panose="020B0604020202020204" pitchFamily="34" charset="0"/>
              <a:buChar char="•"/>
            </a:pPr>
            <a:r>
              <a:rPr dirty="0">
                <a:solidFill>
                  <a:srgbClr val="FF0000"/>
                </a:solidFill>
              </a:rPr>
              <a:t>Frais </a:t>
            </a:r>
            <a:r>
              <a:rPr dirty="0" err="1">
                <a:solidFill>
                  <a:srgbClr val="FF0000"/>
                </a:solidFill>
              </a:rPr>
              <a:t>d'affiliation</a:t>
            </a:r>
            <a:r>
              <a:rPr dirty="0">
                <a:solidFill>
                  <a:srgbClr val="FF0000"/>
                </a:solidFill>
              </a:rPr>
              <a:t> à des </a:t>
            </a:r>
            <a:r>
              <a:rPr dirty="0" err="1">
                <a:solidFill>
                  <a:srgbClr val="FF0000"/>
                </a:solidFill>
              </a:rPr>
              <a:t>syndicats</a:t>
            </a:r>
            <a:r>
              <a:rPr dirty="0">
                <a:solidFill>
                  <a:srgbClr val="FF0000"/>
                </a:solidFill>
              </a:rPr>
              <a:t>, </a:t>
            </a:r>
            <a:r>
              <a:rPr dirty="0" err="1">
                <a:solidFill>
                  <a:srgbClr val="FF0000"/>
                </a:solidFill>
              </a:rPr>
              <a:t>partis</a:t>
            </a:r>
            <a:r>
              <a:rPr dirty="0">
                <a:solidFill>
                  <a:srgbClr val="FF0000"/>
                </a:solidFill>
              </a:rPr>
              <a:t> </a:t>
            </a:r>
            <a:r>
              <a:rPr dirty="0" err="1">
                <a:solidFill>
                  <a:srgbClr val="FF0000"/>
                </a:solidFill>
              </a:rPr>
              <a:t>politiques</a:t>
            </a:r>
            <a:r>
              <a:rPr dirty="0">
                <a:solidFill>
                  <a:srgbClr val="FF0000"/>
                </a:solidFill>
              </a:rPr>
              <a:t>, </a:t>
            </a:r>
            <a:r>
              <a:rPr dirty="0" err="1">
                <a:solidFill>
                  <a:srgbClr val="FF0000"/>
                </a:solidFill>
              </a:rPr>
              <a:t>organisations</a:t>
            </a:r>
            <a:r>
              <a:rPr dirty="0">
                <a:solidFill>
                  <a:srgbClr val="FF0000"/>
                </a:solidFill>
              </a:rPr>
              <a:t> </a:t>
            </a:r>
            <a:r>
              <a:rPr dirty="0" err="1">
                <a:solidFill>
                  <a:srgbClr val="FF0000"/>
                </a:solidFill>
              </a:rPr>
              <a:t>professionnelles</a:t>
            </a:r>
            <a:r>
              <a:rPr dirty="0">
                <a:solidFill>
                  <a:srgbClr val="FF0000"/>
                </a:solidFill>
              </a:rPr>
              <a:t>, </a:t>
            </a:r>
            <a:r>
              <a:rPr dirty="0" err="1">
                <a:solidFill>
                  <a:srgbClr val="FF0000"/>
                </a:solidFill>
              </a:rPr>
              <a:t>communautés</a:t>
            </a:r>
            <a:r>
              <a:rPr dirty="0">
                <a:solidFill>
                  <a:srgbClr val="FF0000"/>
                </a:solidFill>
              </a:rPr>
              <a:t> </a:t>
            </a:r>
            <a:r>
              <a:rPr dirty="0" err="1">
                <a:solidFill>
                  <a:srgbClr val="FF0000"/>
                </a:solidFill>
              </a:rPr>
              <a:t>religieuses</a:t>
            </a:r>
            <a:endParaRPr dirty="0">
              <a:solidFill>
                <a:srgbClr val="FF0000"/>
              </a:solidFill>
            </a:endParaRPr>
          </a:p>
          <a:p>
            <a:pPr marL="342900" indent="-342900" rtl="0">
              <a:buFont typeface="Arial" panose="020B0604020202020204" pitchFamily="34" charset="0"/>
              <a:buChar char="•"/>
            </a:pPr>
            <a:r>
              <a:rPr dirty="0">
                <a:solidFill>
                  <a:srgbClr val="FF0000"/>
                </a:solidFill>
              </a:rPr>
              <a:t>…</a:t>
            </a:r>
          </a:p>
          <a:p>
            <a:endParaRPr lang="nl-BE" dirty="0">
              <a:solidFill>
                <a:srgbClr val="FF0000"/>
              </a:solidFill>
            </a:endParaRPr>
          </a:p>
        </p:txBody>
      </p:sp>
    </p:spTree>
    <p:extLst>
      <p:ext uri="{BB962C8B-B14F-4D97-AF65-F5344CB8AC3E}">
        <p14:creationId xmlns:p14="http://schemas.microsoft.com/office/powerpoint/2010/main" val="564040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96240" y="237307"/>
            <a:ext cx="8229600" cy="970009"/>
          </a:xfrm>
        </p:spPr>
        <p:txBody>
          <a:bodyPr/>
          <a:lstStyle/>
          <a:p>
            <a:pPr rtl="0"/>
            <a:r>
              <a:rPr lang="en-US" sz="2800"/>
              <a:t>1.2</a:t>
            </a:r>
            <a:r>
              <a:rPr sz="2800"/>
              <a:t>. Promotion de la participation sociale - Billets et titres</a:t>
            </a:r>
          </a:p>
        </p:txBody>
      </p:sp>
      <p:sp>
        <p:nvSpPr>
          <p:cNvPr id="3" name="Tijdelijke aanduiding voor inhoud 2"/>
          <p:cNvSpPr>
            <a:spLocks noGrp="1"/>
          </p:cNvSpPr>
          <p:nvPr>
            <p:ph idx="1"/>
            <p:custDataLst>
              <p:tags r:id="rId2"/>
            </p:custDataLst>
          </p:nvPr>
        </p:nvSpPr>
        <p:spPr>
          <a:xfrm>
            <a:off x="457200" y="1883390"/>
            <a:ext cx="8229600" cy="4053385"/>
          </a:xfrm>
        </p:spPr>
        <p:txBody>
          <a:bodyPr/>
          <a:lstStyle/>
          <a:p>
            <a:pPr marL="342900" indent="-342900" rtl="0">
              <a:buFont typeface="Arial" panose="020B0604020202020204" pitchFamily="34" charset="0"/>
              <a:buChar char="•"/>
            </a:pPr>
            <a:r>
              <a:rPr dirty="0">
                <a:solidFill>
                  <a:srgbClr val="00B050"/>
                </a:solidFill>
              </a:rPr>
              <a:t>Billets </a:t>
            </a:r>
            <a:r>
              <a:rPr dirty="0" err="1">
                <a:solidFill>
                  <a:srgbClr val="00B050"/>
                </a:solidFill>
              </a:rPr>
              <a:t>d'accès</a:t>
            </a:r>
            <a:r>
              <a:rPr dirty="0">
                <a:solidFill>
                  <a:srgbClr val="00B050"/>
                </a:solidFill>
              </a:rPr>
              <a:t> à des </a:t>
            </a:r>
            <a:r>
              <a:rPr dirty="0" err="1">
                <a:solidFill>
                  <a:srgbClr val="00B050"/>
                </a:solidFill>
              </a:rPr>
              <a:t>évènements</a:t>
            </a:r>
            <a:r>
              <a:rPr dirty="0">
                <a:solidFill>
                  <a:srgbClr val="00B050"/>
                </a:solidFill>
              </a:rPr>
              <a:t> (</a:t>
            </a:r>
            <a:r>
              <a:rPr dirty="0" err="1">
                <a:solidFill>
                  <a:srgbClr val="00B050"/>
                </a:solidFill>
              </a:rPr>
              <a:t>théâtre</a:t>
            </a:r>
            <a:r>
              <a:rPr dirty="0">
                <a:solidFill>
                  <a:srgbClr val="00B050"/>
                </a:solidFill>
              </a:rPr>
              <a:t>, </a:t>
            </a:r>
            <a:r>
              <a:rPr dirty="0" err="1">
                <a:solidFill>
                  <a:srgbClr val="00B050"/>
                </a:solidFill>
              </a:rPr>
              <a:t>cinéma</a:t>
            </a:r>
            <a:r>
              <a:rPr dirty="0">
                <a:solidFill>
                  <a:srgbClr val="00B050"/>
                </a:solidFill>
              </a:rPr>
              <a:t>, </a:t>
            </a:r>
            <a:r>
              <a:rPr dirty="0" err="1">
                <a:solidFill>
                  <a:srgbClr val="00B050"/>
                </a:solidFill>
              </a:rPr>
              <a:t>musée</a:t>
            </a:r>
            <a:r>
              <a:rPr dirty="0">
                <a:solidFill>
                  <a:srgbClr val="00B050"/>
                </a:solidFill>
              </a:rPr>
              <a:t>) + </a:t>
            </a:r>
            <a:r>
              <a:rPr dirty="0" err="1">
                <a:solidFill>
                  <a:srgbClr val="00B050"/>
                </a:solidFill>
              </a:rPr>
              <a:t>frais</a:t>
            </a:r>
            <a:r>
              <a:rPr dirty="0">
                <a:solidFill>
                  <a:srgbClr val="00B050"/>
                </a:solidFill>
              </a:rPr>
              <a:t> de </a:t>
            </a:r>
            <a:r>
              <a:rPr dirty="0" err="1">
                <a:solidFill>
                  <a:srgbClr val="00B050"/>
                </a:solidFill>
              </a:rPr>
              <a:t>déplacement</a:t>
            </a:r>
            <a:r>
              <a:rPr dirty="0">
                <a:solidFill>
                  <a:srgbClr val="00B050"/>
                </a:solidFill>
              </a:rPr>
              <a:t> y </a:t>
            </a:r>
            <a:r>
              <a:rPr dirty="0" err="1">
                <a:solidFill>
                  <a:srgbClr val="00B050"/>
                </a:solidFill>
              </a:rPr>
              <a:t>compris</a:t>
            </a:r>
            <a:r>
              <a:rPr dirty="0">
                <a:solidFill>
                  <a:srgbClr val="00B050"/>
                </a:solidFill>
              </a:rPr>
              <a:t> les </a:t>
            </a:r>
            <a:r>
              <a:rPr dirty="0" err="1">
                <a:solidFill>
                  <a:srgbClr val="00B050"/>
                </a:solidFill>
              </a:rPr>
              <a:t>frais</a:t>
            </a:r>
            <a:r>
              <a:rPr dirty="0">
                <a:solidFill>
                  <a:srgbClr val="00B050"/>
                </a:solidFill>
              </a:rPr>
              <a:t> de </a:t>
            </a:r>
            <a:r>
              <a:rPr dirty="0" err="1">
                <a:solidFill>
                  <a:srgbClr val="00B050"/>
                </a:solidFill>
              </a:rPr>
              <a:t>l'évènement</a:t>
            </a:r>
            <a:endParaRPr dirty="0">
              <a:solidFill>
                <a:srgbClr val="00B050"/>
              </a:solidFill>
            </a:endParaRPr>
          </a:p>
          <a:p>
            <a:pPr marL="342900" indent="-342900" rtl="0">
              <a:buFont typeface="Arial" panose="020B0604020202020204" pitchFamily="34" charset="0"/>
              <a:buChar char="•"/>
            </a:pPr>
            <a:r>
              <a:rPr dirty="0">
                <a:solidFill>
                  <a:srgbClr val="00B050"/>
                </a:solidFill>
              </a:rPr>
              <a:t>Achats de </a:t>
            </a:r>
            <a:r>
              <a:rPr lang="fr-FR" dirty="0" smtClean="0">
                <a:solidFill>
                  <a:srgbClr val="00B050"/>
                </a:solidFill>
              </a:rPr>
              <a:t>chèques divers </a:t>
            </a:r>
            <a:r>
              <a:rPr dirty="0" smtClean="0">
                <a:solidFill>
                  <a:srgbClr val="00B050"/>
                </a:solidFill>
              </a:rPr>
              <a:t>en </a:t>
            </a:r>
            <a:r>
              <a:rPr dirty="0" err="1">
                <a:solidFill>
                  <a:srgbClr val="00B050"/>
                </a:solidFill>
              </a:rPr>
              <a:t>vrac</a:t>
            </a:r>
            <a:r>
              <a:rPr dirty="0">
                <a:solidFill>
                  <a:srgbClr val="00B050"/>
                </a:solidFill>
              </a:rPr>
              <a:t> par le CPAS (</a:t>
            </a:r>
            <a:r>
              <a:rPr dirty="0" err="1">
                <a:solidFill>
                  <a:srgbClr val="00B050"/>
                </a:solidFill>
              </a:rPr>
              <a:t>contrôle</a:t>
            </a:r>
            <a:r>
              <a:rPr dirty="0">
                <a:solidFill>
                  <a:srgbClr val="00B050"/>
                </a:solidFill>
              </a:rPr>
              <a:t> que tout a </a:t>
            </a:r>
            <a:r>
              <a:rPr dirty="0" err="1">
                <a:solidFill>
                  <a:srgbClr val="00B050"/>
                </a:solidFill>
              </a:rPr>
              <a:t>été</a:t>
            </a:r>
            <a:r>
              <a:rPr dirty="0">
                <a:solidFill>
                  <a:srgbClr val="00B050"/>
                </a:solidFill>
              </a:rPr>
              <a:t> </a:t>
            </a:r>
            <a:r>
              <a:rPr dirty="0" err="1">
                <a:solidFill>
                  <a:srgbClr val="00B050"/>
                </a:solidFill>
              </a:rPr>
              <a:t>acquitté</a:t>
            </a:r>
            <a:r>
              <a:rPr dirty="0">
                <a:solidFill>
                  <a:srgbClr val="00B050"/>
                </a:solidFill>
              </a:rPr>
              <a:t> et </a:t>
            </a:r>
            <a:r>
              <a:rPr dirty="0" err="1">
                <a:solidFill>
                  <a:srgbClr val="00B050"/>
                </a:solidFill>
              </a:rPr>
              <a:t>utilisé</a:t>
            </a:r>
            <a:r>
              <a:rPr dirty="0">
                <a:solidFill>
                  <a:srgbClr val="00B050"/>
                </a:solidFill>
              </a:rPr>
              <a:t>)</a:t>
            </a:r>
          </a:p>
          <a:p>
            <a:pPr rtl="0"/>
            <a:r>
              <a:rPr lang="fr-FR" u="sng" dirty="0" smtClean="0">
                <a:solidFill>
                  <a:srgbClr val="FF0000"/>
                </a:solidFill>
              </a:rPr>
              <a:t>Non autorisé</a:t>
            </a:r>
            <a:r>
              <a:rPr dirty="0">
                <a:solidFill>
                  <a:srgbClr val="FF0000"/>
                </a:solidFill>
              </a:rPr>
              <a:t> : </a:t>
            </a:r>
          </a:p>
          <a:p>
            <a:pPr marL="342900" indent="-342900" rtl="0">
              <a:buFont typeface="Arial" panose="020B0604020202020204" pitchFamily="34" charset="0"/>
              <a:buChar char="•"/>
            </a:pPr>
            <a:r>
              <a:rPr lang="fr-FR" dirty="0" err="1" smtClean="0">
                <a:solidFill>
                  <a:srgbClr val="FF0000"/>
                </a:solidFill>
              </a:rPr>
              <a:t>Chèqes</a:t>
            </a:r>
            <a:r>
              <a:rPr lang="fr-FR" dirty="0" smtClean="0">
                <a:solidFill>
                  <a:srgbClr val="FF0000"/>
                </a:solidFill>
              </a:rPr>
              <a:t> </a:t>
            </a:r>
            <a:r>
              <a:rPr dirty="0" smtClean="0">
                <a:solidFill>
                  <a:srgbClr val="FF0000"/>
                </a:solidFill>
              </a:rPr>
              <a:t> </a:t>
            </a:r>
            <a:r>
              <a:rPr dirty="0">
                <a:solidFill>
                  <a:srgbClr val="FF0000"/>
                </a:solidFill>
              </a:rPr>
              <a:t>ALE, </a:t>
            </a:r>
            <a:r>
              <a:rPr dirty="0" err="1">
                <a:solidFill>
                  <a:srgbClr val="FF0000"/>
                </a:solidFill>
              </a:rPr>
              <a:t>titres</a:t>
            </a:r>
            <a:r>
              <a:rPr dirty="0">
                <a:solidFill>
                  <a:srgbClr val="FF0000"/>
                </a:solidFill>
              </a:rPr>
              <a:t>-services</a:t>
            </a:r>
          </a:p>
          <a:p>
            <a:endParaRPr lang="nl-BE" dirty="0">
              <a:solidFill>
                <a:srgbClr val="FF0000"/>
              </a:solidFill>
            </a:endParaRPr>
          </a:p>
        </p:txBody>
      </p:sp>
    </p:spTree>
    <p:extLst>
      <p:ext uri="{BB962C8B-B14F-4D97-AF65-F5344CB8AC3E}">
        <p14:creationId xmlns:p14="http://schemas.microsoft.com/office/powerpoint/2010/main" val="4266338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a:t>Objectif de la présentation</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endParaRPr lang="nl-BE" dirty="0"/>
          </a:p>
          <a:p>
            <a:pPr rtl="0"/>
            <a:r>
              <a:rPr lang="nl-BE" dirty="0"/>
              <a:t>A</a:t>
            </a:r>
            <a:r>
              <a:rPr dirty="0"/>
              <a:t>. Subvention </a:t>
            </a:r>
            <a:r>
              <a:rPr dirty="0" err="1"/>
              <a:t>générale</a:t>
            </a:r>
            <a:r>
              <a:rPr dirty="0"/>
              <a:t> activation </a:t>
            </a:r>
            <a:r>
              <a:rPr dirty="0" err="1"/>
              <a:t>sociale</a:t>
            </a:r>
            <a:r>
              <a:rPr dirty="0"/>
              <a:t> </a:t>
            </a:r>
          </a:p>
          <a:p>
            <a:pPr rtl="0"/>
            <a:r>
              <a:rPr dirty="0"/>
              <a:t>(AR 23.02.18)</a:t>
            </a:r>
          </a:p>
          <a:p>
            <a:endParaRPr lang="nl-BE" dirty="0"/>
          </a:p>
          <a:p>
            <a:pPr rtl="0"/>
            <a:r>
              <a:rPr lang="nl-BE" dirty="0"/>
              <a:t>B</a:t>
            </a:r>
            <a:r>
              <a:rPr dirty="0"/>
              <a:t>. Subvention particulière 10 % PIIS (Art. 43/2 </a:t>
            </a:r>
            <a:r>
              <a:rPr dirty="0" err="1"/>
              <a:t>Loi</a:t>
            </a:r>
            <a:r>
              <a:rPr dirty="0"/>
              <a:t> DIS)</a:t>
            </a:r>
          </a:p>
          <a:p>
            <a:endParaRPr lang="nl-BE" dirty="0"/>
          </a:p>
          <a:p>
            <a:pPr rtl="0"/>
            <a:r>
              <a:rPr dirty="0">
                <a:sym typeface="Wingdings" panose="05000000000000000000" pitchFamily="2" charset="2"/>
              </a:rPr>
              <a:t> </a:t>
            </a:r>
            <a:r>
              <a:rPr dirty="0" err="1">
                <a:solidFill>
                  <a:srgbClr val="00B050"/>
                </a:solidFill>
              </a:rPr>
              <a:t>Qu'est-ce</a:t>
            </a:r>
            <a:r>
              <a:rPr dirty="0">
                <a:solidFill>
                  <a:srgbClr val="00B050"/>
                </a:solidFill>
              </a:rPr>
              <a:t> qui est possible ? </a:t>
            </a:r>
          </a:p>
          <a:p>
            <a:pPr rtl="0"/>
            <a:r>
              <a:rPr dirty="0">
                <a:sym typeface="Wingdings" panose="05000000000000000000" pitchFamily="2" charset="2"/>
              </a:rPr>
              <a:t> </a:t>
            </a:r>
            <a:r>
              <a:rPr dirty="0" err="1">
                <a:solidFill>
                  <a:srgbClr val="FF0000"/>
                </a:solidFill>
              </a:rPr>
              <a:t>Qu'est-ce</a:t>
            </a:r>
            <a:r>
              <a:rPr dirty="0">
                <a:solidFill>
                  <a:srgbClr val="FF0000"/>
                </a:solidFill>
              </a:rPr>
              <a:t> qui </a:t>
            </a:r>
            <a:r>
              <a:rPr dirty="0" err="1">
                <a:solidFill>
                  <a:srgbClr val="FF0000"/>
                </a:solidFill>
              </a:rPr>
              <a:t>n'est</a:t>
            </a:r>
            <a:r>
              <a:rPr dirty="0">
                <a:solidFill>
                  <a:srgbClr val="FF0000"/>
                </a:solidFill>
              </a:rPr>
              <a:t> pas possible ?</a:t>
            </a:r>
          </a:p>
          <a:p>
            <a:endParaRPr lang="nl-BE" dirty="0"/>
          </a:p>
        </p:txBody>
      </p:sp>
    </p:spTree>
    <p:extLst>
      <p:ext uri="{BB962C8B-B14F-4D97-AF65-F5344CB8AC3E}">
        <p14:creationId xmlns:p14="http://schemas.microsoft.com/office/powerpoint/2010/main" val="3425233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37307"/>
            <a:ext cx="8229600" cy="970009"/>
          </a:xfrm>
        </p:spPr>
        <p:txBody>
          <a:bodyPr/>
          <a:lstStyle/>
          <a:p>
            <a:pPr rtl="0"/>
            <a:r>
              <a:rPr lang="nl-BE" sz="2800"/>
              <a:t>1.2. </a:t>
            </a:r>
            <a:r>
              <a:rPr sz="2800"/>
              <a:t>Promotion de la participation sociale - Détente</a:t>
            </a:r>
            <a:endParaRPr lang="nl-BE" sz="2800" dirty="0"/>
          </a:p>
        </p:txBody>
      </p:sp>
      <p:sp>
        <p:nvSpPr>
          <p:cNvPr id="3" name="Tijdelijke aanduiding voor inhoud 2"/>
          <p:cNvSpPr>
            <a:spLocks noGrp="1"/>
          </p:cNvSpPr>
          <p:nvPr>
            <p:ph idx="1"/>
            <p:custDataLst>
              <p:tags r:id="rId2"/>
            </p:custDataLst>
          </p:nvPr>
        </p:nvSpPr>
        <p:spPr>
          <a:xfrm>
            <a:off x="457200" y="1883390"/>
            <a:ext cx="8229600" cy="4053385"/>
          </a:xfrm>
        </p:spPr>
        <p:txBody>
          <a:bodyPr/>
          <a:lstStyle/>
          <a:p>
            <a:pPr rtl="0"/>
            <a:r>
              <a:rPr dirty="0" err="1">
                <a:solidFill>
                  <a:srgbClr val="00B050"/>
                </a:solidFill>
              </a:rPr>
              <a:t>Activités</a:t>
            </a:r>
            <a:r>
              <a:rPr dirty="0">
                <a:solidFill>
                  <a:srgbClr val="00B050"/>
                </a:solidFill>
              </a:rPr>
              <a:t> </a:t>
            </a:r>
            <a:r>
              <a:rPr dirty="0" err="1">
                <a:solidFill>
                  <a:srgbClr val="00B050"/>
                </a:solidFill>
              </a:rPr>
              <a:t>organisées</a:t>
            </a:r>
            <a:r>
              <a:rPr dirty="0">
                <a:solidFill>
                  <a:srgbClr val="00B050"/>
                </a:solidFill>
              </a:rPr>
              <a:t> par le CPAS, </a:t>
            </a:r>
            <a:r>
              <a:rPr dirty="0" err="1">
                <a:solidFill>
                  <a:srgbClr val="00B050"/>
                </a:solidFill>
              </a:rPr>
              <a:t>comme</a:t>
            </a:r>
            <a:r>
              <a:rPr dirty="0">
                <a:solidFill>
                  <a:srgbClr val="00B050"/>
                </a:solidFill>
              </a:rPr>
              <a:t> des </a:t>
            </a:r>
            <a:r>
              <a:rPr dirty="0" err="1">
                <a:solidFill>
                  <a:srgbClr val="00B050"/>
                </a:solidFill>
              </a:rPr>
              <a:t>groupes</a:t>
            </a:r>
            <a:r>
              <a:rPr dirty="0">
                <a:solidFill>
                  <a:srgbClr val="00B050"/>
                </a:solidFill>
              </a:rPr>
              <a:t> de </a:t>
            </a:r>
            <a:r>
              <a:rPr dirty="0" err="1">
                <a:solidFill>
                  <a:srgbClr val="00B050"/>
                </a:solidFill>
              </a:rPr>
              <a:t>musique</a:t>
            </a:r>
            <a:r>
              <a:rPr dirty="0">
                <a:solidFill>
                  <a:srgbClr val="00B050"/>
                </a:solidFill>
              </a:rPr>
              <a:t>, du </a:t>
            </a:r>
            <a:r>
              <a:rPr dirty="0" err="1">
                <a:solidFill>
                  <a:srgbClr val="00B050"/>
                </a:solidFill>
              </a:rPr>
              <a:t>théâtre</a:t>
            </a:r>
            <a:r>
              <a:rPr dirty="0">
                <a:solidFill>
                  <a:srgbClr val="00B050"/>
                </a:solidFill>
              </a:rPr>
              <a:t>, de la </a:t>
            </a:r>
            <a:r>
              <a:rPr dirty="0" err="1">
                <a:solidFill>
                  <a:srgbClr val="00B050"/>
                </a:solidFill>
              </a:rPr>
              <a:t>peinture</a:t>
            </a:r>
            <a:r>
              <a:rPr dirty="0">
                <a:solidFill>
                  <a:srgbClr val="00B050"/>
                </a:solidFill>
              </a:rPr>
              <a:t>, de la </a:t>
            </a:r>
            <a:r>
              <a:rPr dirty="0" err="1">
                <a:solidFill>
                  <a:srgbClr val="00B050"/>
                </a:solidFill>
              </a:rPr>
              <a:t>photographie</a:t>
            </a:r>
            <a:r>
              <a:rPr dirty="0">
                <a:solidFill>
                  <a:srgbClr val="00B050"/>
                </a:solidFill>
              </a:rPr>
              <a:t>, des fêtes, ...</a:t>
            </a:r>
          </a:p>
          <a:p>
            <a:pPr marL="342900" indent="-342900" rtl="0">
              <a:buFont typeface="Wingdings" panose="05000000000000000000" pitchFamily="2" charset="2"/>
              <a:buChar char="à"/>
            </a:pPr>
            <a:r>
              <a:rPr dirty="0" err="1">
                <a:solidFill>
                  <a:srgbClr val="00B050"/>
                </a:solidFill>
                <a:sym typeface="Wingdings" panose="05000000000000000000" pitchFamily="2" charset="2"/>
              </a:rPr>
              <a:t>Clé</a:t>
            </a:r>
            <a:r>
              <a:rPr dirty="0">
                <a:solidFill>
                  <a:srgbClr val="00B050"/>
                </a:solidFill>
                <a:sym typeface="Wingdings" panose="05000000000000000000" pitchFamily="2" charset="2"/>
              </a:rPr>
              <a:t> de </a:t>
            </a:r>
            <a:r>
              <a:rPr dirty="0" err="1">
                <a:solidFill>
                  <a:srgbClr val="00B050"/>
                </a:solidFill>
                <a:sym typeface="Wingdings" panose="05000000000000000000" pitchFamily="2" charset="2"/>
              </a:rPr>
              <a:t>répartition</a:t>
            </a:r>
            <a:r>
              <a:rPr dirty="0">
                <a:solidFill>
                  <a:srgbClr val="00B050"/>
                </a:solidFill>
                <a:sym typeface="Wingdings" panose="05000000000000000000" pitchFamily="2" charset="2"/>
              </a:rPr>
              <a:t> </a:t>
            </a:r>
          </a:p>
          <a:p>
            <a:pPr marL="342900" indent="-342900">
              <a:buFont typeface="Wingdings" panose="05000000000000000000" pitchFamily="2" charset="2"/>
              <a:buChar char="à"/>
            </a:pPr>
            <a:endParaRPr lang="nl-BE" dirty="0">
              <a:solidFill>
                <a:srgbClr val="00B050"/>
              </a:solidFill>
              <a:sym typeface="Wingdings" panose="05000000000000000000" pitchFamily="2" charset="2"/>
            </a:endParaRPr>
          </a:p>
          <a:p>
            <a:endParaRPr lang="nl-BE" dirty="0" smtClean="0">
              <a:solidFill>
                <a:srgbClr val="FF0000"/>
              </a:solidFill>
            </a:endParaRPr>
          </a:p>
        </p:txBody>
      </p:sp>
    </p:spTree>
    <p:extLst>
      <p:ext uri="{BB962C8B-B14F-4D97-AF65-F5344CB8AC3E}">
        <p14:creationId xmlns:p14="http://schemas.microsoft.com/office/powerpoint/2010/main" val="1533652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3657"/>
            <a:ext cx="8229600" cy="648656"/>
          </a:xfrm>
        </p:spPr>
        <p:txBody>
          <a:bodyPr/>
          <a:lstStyle/>
          <a:p>
            <a:pPr rtl="0"/>
            <a:r>
              <a:rPr lang="en-US" dirty="0"/>
              <a:t>2</a:t>
            </a:r>
            <a:r>
              <a:rPr dirty="0"/>
              <a:t>. </a:t>
            </a:r>
            <a:r>
              <a:rPr dirty="0" err="1"/>
              <a:t>Organisation</a:t>
            </a:r>
            <a:r>
              <a:rPr dirty="0"/>
              <a:t> de modules </a:t>
            </a:r>
            <a:r>
              <a:rPr dirty="0" err="1"/>
              <a:t>collectifs</a:t>
            </a:r>
            <a:endParaRPr dirty="0"/>
          </a:p>
        </p:txBody>
      </p:sp>
      <p:sp>
        <p:nvSpPr>
          <p:cNvPr id="3" name="Tijdelijke aanduiding voor inhoud 2"/>
          <p:cNvSpPr>
            <a:spLocks noGrp="1"/>
          </p:cNvSpPr>
          <p:nvPr>
            <p:ph idx="1"/>
            <p:custDataLst>
              <p:tags r:id="rId2"/>
            </p:custDataLst>
          </p:nvPr>
        </p:nvSpPr>
        <p:spPr>
          <a:xfrm>
            <a:off x="457200" y="722312"/>
            <a:ext cx="8450580" cy="6067107"/>
          </a:xfrm>
        </p:spPr>
        <p:txBody>
          <a:bodyPr/>
          <a:lstStyle/>
          <a:p>
            <a:pPr rtl="0"/>
            <a:r>
              <a:rPr sz="2000" dirty="0"/>
              <a:t>Modules </a:t>
            </a:r>
            <a:r>
              <a:rPr sz="2000" dirty="0" err="1"/>
              <a:t>collectifs</a:t>
            </a:r>
            <a:r>
              <a:rPr sz="2000" dirty="0"/>
              <a:t> ?</a:t>
            </a:r>
          </a:p>
          <a:p>
            <a:pPr marL="1085850" lvl="1" indent="-342900" rtl="0">
              <a:buFont typeface="Arial" panose="020B0604020202020204" pitchFamily="34" charset="0"/>
              <a:buChar char="•"/>
            </a:pPr>
            <a:r>
              <a:rPr sz="2000" dirty="0"/>
              <a:t>Ensemble </a:t>
            </a:r>
            <a:r>
              <a:rPr sz="2000" dirty="0" err="1"/>
              <a:t>cohérent</a:t>
            </a:r>
            <a:r>
              <a:rPr sz="2000" dirty="0"/>
              <a:t> </a:t>
            </a:r>
            <a:r>
              <a:rPr sz="2000" dirty="0" err="1"/>
              <a:t>d'activités</a:t>
            </a:r>
            <a:endParaRPr sz="2000" dirty="0"/>
          </a:p>
          <a:p>
            <a:pPr marL="1085850" lvl="1" indent="-342900" rtl="0">
              <a:buFont typeface="Arial" panose="020B0604020202020204" pitchFamily="34" charset="0"/>
              <a:buChar char="•"/>
            </a:pPr>
            <a:r>
              <a:rPr sz="2000" dirty="0"/>
              <a:t>En </a:t>
            </a:r>
            <a:r>
              <a:rPr sz="2000" dirty="0" err="1"/>
              <a:t>groupe</a:t>
            </a:r>
            <a:endParaRPr sz="2000" dirty="0"/>
          </a:p>
          <a:p>
            <a:pPr marL="1085850" lvl="1" indent="-342900" rtl="0">
              <a:buFont typeface="Arial" panose="020B0604020202020204" pitchFamily="34" charset="0"/>
              <a:buChar char="•"/>
            </a:pPr>
            <a:r>
              <a:rPr sz="2000" dirty="0"/>
              <a:t>En </a:t>
            </a:r>
            <a:r>
              <a:rPr sz="2000" dirty="0" err="1"/>
              <a:t>fonction</a:t>
            </a:r>
            <a:r>
              <a:rPr sz="2000" dirty="0"/>
              <a:t> d'un </a:t>
            </a:r>
            <a:r>
              <a:rPr sz="2000" dirty="0" err="1"/>
              <a:t>objectif</a:t>
            </a:r>
            <a:r>
              <a:rPr sz="2000" dirty="0"/>
              <a:t> </a:t>
            </a:r>
            <a:r>
              <a:rPr sz="2000" dirty="0" err="1"/>
              <a:t>donné</a:t>
            </a:r>
            <a:r>
              <a:rPr sz="2000" dirty="0"/>
              <a:t> </a:t>
            </a:r>
            <a:r>
              <a:rPr sz="2000" dirty="0" err="1"/>
              <a:t>visant</a:t>
            </a:r>
            <a:r>
              <a:rPr sz="2000" dirty="0"/>
              <a:t> la promotion de la participation et l'activation </a:t>
            </a:r>
            <a:r>
              <a:rPr sz="2000" dirty="0" err="1"/>
              <a:t>sociale</a:t>
            </a:r>
            <a:r>
              <a:rPr sz="2000" dirty="0"/>
              <a:t> des </a:t>
            </a:r>
            <a:r>
              <a:rPr sz="2000" dirty="0" err="1"/>
              <a:t>utilisateurs</a:t>
            </a:r>
            <a:r>
              <a:rPr sz="2000" dirty="0"/>
              <a:t> (=</a:t>
            </a:r>
            <a:r>
              <a:rPr sz="2000" dirty="0" err="1"/>
              <a:t>approche</a:t>
            </a:r>
            <a:r>
              <a:rPr sz="2000" dirty="0"/>
              <a:t> par </a:t>
            </a:r>
            <a:r>
              <a:rPr sz="2000" dirty="0" err="1"/>
              <a:t>trajet</a:t>
            </a:r>
            <a:r>
              <a:rPr sz="2000" dirty="0"/>
              <a:t>)</a:t>
            </a:r>
          </a:p>
          <a:p>
            <a:pPr marL="342900" indent="-342900" rtl="0">
              <a:buFont typeface="Arial" panose="020B0604020202020204" pitchFamily="34" charset="0"/>
              <a:buChar char="•"/>
            </a:pPr>
            <a:r>
              <a:rPr sz="2000" dirty="0" smtClean="0"/>
              <a:t>Ex</a:t>
            </a:r>
            <a:r>
              <a:rPr sz="2000" dirty="0"/>
              <a:t>. :</a:t>
            </a:r>
          </a:p>
          <a:p>
            <a:pPr marL="1085850" lvl="1" indent="-342900" rtl="0">
              <a:buFont typeface="Arial" panose="020B0604020202020204" pitchFamily="34" charset="0"/>
              <a:buChar char="•"/>
            </a:pPr>
            <a:r>
              <a:rPr sz="2000" dirty="0"/>
              <a:t>Modules </a:t>
            </a:r>
            <a:r>
              <a:rPr sz="2000" dirty="0" err="1"/>
              <a:t>collectifs</a:t>
            </a:r>
            <a:r>
              <a:rPr sz="2000" dirty="0"/>
              <a:t> de </a:t>
            </a:r>
            <a:r>
              <a:rPr sz="2000" dirty="0" err="1"/>
              <a:t>règlement</a:t>
            </a:r>
            <a:r>
              <a:rPr sz="2000" dirty="0"/>
              <a:t> de </a:t>
            </a:r>
            <a:r>
              <a:rPr sz="2000" dirty="0" err="1"/>
              <a:t>dettes</a:t>
            </a:r>
            <a:r>
              <a:rPr sz="2000" dirty="0"/>
              <a:t>, </a:t>
            </a:r>
            <a:r>
              <a:rPr sz="2000" dirty="0" err="1"/>
              <a:t>trajets</a:t>
            </a:r>
            <a:r>
              <a:rPr sz="2000" dirty="0"/>
              <a:t> </a:t>
            </a:r>
            <a:r>
              <a:rPr sz="2000" dirty="0" err="1"/>
              <a:t>d'intégration</a:t>
            </a:r>
            <a:r>
              <a:rPr sz="2000" dirty="0"/>
              <a:t>, </a:t>
            </a:r>
            <a:r>
              <a:rPr sz="2000" dirty="0" err="1"/>
              <a:t>cours</a:t>
            </a:r>
            <a:r>
              <a:rPr sz="2000" dirty="0"/>
              <a:t> </a:t>
            </a:r>
            <a:r>
              <a:rPr sz="2000" dirty="0" err="1"/>
              <a:t>axés</a:t>
            </a:r>
            <a:r>
              <a:rPr sz="2000" dirty="0"/>
              <a:t> sur la langue, </a:t>
            </a:r>
            <a:r>
              <a:rPr lang="fr-BE" sz="2000" dirty="0" smtClean="0"/>
              <a:t>ateliers sur la</a:t>
            </a:r>
            <a:r>
              <a:rPr sz="2000" dirty="0" smtClean="0"/>
              <a:t> </a:t>
            </a:r>
            <a:r>
              <a:rPr lang="fr-BE" sz="2000" dirty="0" smtClean="0"/>
              <a:t>relation à l’autorité</a:t>
            </a:r>
            <a:r>
              <a:rPr sz="2000" dirty="0" smtClean="0"/>
              <a:t>, </a:t>
            </a:r>
            <a:r>
              <a:rPr lang="fr-FR" sz="2000" dirty="0" smtClean="0"/>
              <a:t>atelier sur le savoir-être et la citoyenneté</a:t>
            </a:r>
            <a:r>
              <a:rPr sz="2000" dirty="0" smtClean="0"/>
              <a:t>, </a:t>
            </a:r>
            <a:r>
              <a:rPr sz="2000" dirty="0" err="1"/>
              <a:t>valorisation</a:t>
            </a:r>
            <a:r>
              <a:rPr sz="2000" dirty="0"/>
              <a:t> de </a:t>
            </a:r>
            <a:r>
              <a:rPr sz="2000" dirty="0" err="1"/>
              <a:t>l'estime</a:t>
            </a:r>
            <a:r>
              <a:rPr sz="2000" dirty="0"/>
              <a:t> de </a:t>
            </a:r>
            <a:r>
              <a:rPr sz="2000" dirty="0" err="1" smtClean="0"/>
              <a:t>soi</a:t>
            </a:r>
            <a:endParaRPr lang="fr-FR" sz="2000" dirty="0" smtClean="0"/>
          </a:p>
          <a:p>
            <a:pPr marL="1085850" lvl="1" indent="-342900" rtl="0">
              <a:buFont typeface="Arial" panose="020B0604020202020204" pitchFamily="34" charset="0"/>
              <a:buChar char="•"/>
            </a:pPr>
            <a:r>
              <a:rPr lang="fr-FR" sz="2000" dirty="0" smtClean="0"/>
              <a:t>Frais de personnel  (jusque 100%) (voir slide 8)</a:t>
            </a:r>
          </a:p>
          <a:p>
            <a:pPr marL="1085850" lvl="1" indent="-342900" rtl="0">
              <a:buFont typeface="Arial" panose="020B0604020202020204" pitchFamily="34" charset="0"/>
              <a:buChar char="•"/>
            </a:pPr>
            <a:r>
              <a:rPr lang="fr-FR" sz="2000" dirty="0" smtClean="0"/>
              <a:t>Frais de fonctionnement: brochures, location de local, achat de matériel nécessaire à la réalisation du module, coût de l’animateur,…</a:t>
            </a:r>
            <a:endParaRPr lang="nl-BE" sz="2000" dirty="0" smtClean="0"/>
          </a:p>
          <a:p>
            <a:pPr rtl="0"/>
            <a:r>
              <a:rPr sz="2000" dirty="0" err="1" smtClean="0">
                <a:solidFill>
                  <a:srgbClr val="FF0000"/>
                </a:solidFill>
              </a:rPr>
              <a:t>N'entrent</a:t>
            </a:r>
            <a:r>
              <a:rPr sz="2000" dirty="0" smtClean="0">
                <a:solidFill>
                  <a:srgbClr val="FF0000"/>
                </a:solidFill>
              </a:rPr>
              <a:t> </a:t>
            </a:r>
            <a:r>
              <a:rPr sz="2000" dirty="0">
                <a:solidFill>
                  <a:srgbClr val="FF0000"/>
                </a:solidFill>
              </a:rPr>
              <a:t>pas en </a:t>
            </a:r>
            <a:r>
              <a:rPr sz="2000" dirty="0" err="1">
                <a:solidFill>
                  <a:srgbClr val="FF0000"/>
                </a:solidFill>
              </a:rPr>
              <a:t>ligne</a:t>
            </a:r>
            <a:r>
              <a:rPr sz="2000" dirty="0">
                <a:solidFill>
                  <a:srgbClr val="FF0000"/>
                </a:solidFill>
              </a:rPr>
              <a:t> de </a:t>
            </a:r>
            <a:r>
              <a:rPr sz="2000" dirty="0" err="1">
                <a:solidFill>
                  <a:srgbClr val="FF0000"/>
                </a:solidFill>
              </a:rPr>
              <a:t>compte</a:t>
            </a:r>
            <a:r>
              <a:rPr sz="2000" dirty="0">
                <a:solidFill>
                  <a:srgbClr val="FF0000"/>
                </a:solidFill>
              </a:rPr>
              <a:t> : actions collectives 'hors </a:t>
            </a:r>
            <a:r>
              <a:rPr sz="2000" dirty="0" err="1">
                <a:solidFill>
                  <a:srgbClr val="FF0000"/>
                </a:solidFill>
              </a:rPr>
              <a:t>trajet</a:t>
            </a:r>
            <a:r>
              <a:rPr sz="2000" dirty="0">
                <a:solidFill>
                  <a:srgbClr val="FF0000"/>
                </a:solidFill>
              </a:rPr>
              <a:t>' </a:t>
            </a:r>
          </a:p>
          <a:p>
            <a:pPr marL="1085850" lvl="1" indent="-342900" rtl="0">
              <a:buFont typeface="Arial" panose="020B0604020202020204" pitchFamily="34" charset="0"/>
              <a:buChar char="•"/>
            </a:pPr>
            <a:r>
              <a:rPr sz="2000" dirty="0">
                <a:solidFill>
                  <a:srgbClr val="FF0000"/>
                </a:solidFill>
              </a:rPr>
              <a:t>Ex. : </a:t>
            </a:r>
            <a:r>
              <a:rPr sz="2000" dirty="0" err="1">
                <a:solidFill>
                  <a:srgbClr val="FF0000"/>
                </a:solidFill>
              </a:rPr>
              <a:t>Réception</a:t>
            </a:r>
            <a:r>
              <a:rPr sz="2000" dirty="0">
                <a:solidFill>
                  <a:srgbClr val="FF0000"/>
                </a:solidFill>
              </a:rPr>
              <a:t> de </a:t>
            </a:r>
            <a:r>
              <a:rPr sz="2000" dirty="0" err="1">
                <a:solidFill>
                  <a:srgbClr val="FF0000"/>
                </a:solidFill>
              </a:rPr>
              <a:t>Nouvel</a:t>
            </a:r>
            <a:r>
              <a:rPr sz="2000" dirty="0">
                <a:solidFill>
                  <a:srgbClr val="FF0000"/>
                </a:solidFill>
              </a:rPr>
              <a:t> An, fête de Saint-Nicolas, excursion </a:t>
            </a:r>
            <a:r>
              <a:rPr lang="fr-FR" sz="2000" dirty="0" smtClean="0">
                <a:solidFill>
                  <a:srgbClr val="FF0000"/>
                </a:solidFill>
              </a:rPr>
              <a:t>dans</a:t>
            </a:r>
            <a:r>
              <a:rPr sz="2000" dirty="0" smtClean="0">
                <a:solidFill>
                  <a:srgbClr val="FF0000"/>
                </a:solidFill>
              </a:rPr>
              <a:t> </a:t>
            </a:r>
            <a:r>
              <a:rPr sz="2000" dirty="0">
                <a:solidFill>
                  <a:srgbClr val="FF0000"/>
                </a:solidFill>
              </a:rPr>
              <a:t>un </a:t>
            </a:r>
            <a:r>
              <a:rPr sz="2000" dirty="0" err="1">
                <a:solidFill>
                  <a:srgbClr val="FF0000"/>
                </a:solidFill>
              </a:rPr>
              <a:t>parc</a:t>
            </a:r>
            <a:r>
              <a:rPr sz="2000" dirty="0">
                <a:solidFill>
                  <a:srgbClr val="FF0000"/>
                </a:solidFill>
              </a:rPr>
              <a:t> </a:t>
            </a:r>
            <a:r>
              <a:rPr sz="2000" dirty="0" err="1">
                <a:solidFill>
                  <a:srgbClr val="FF0000"/>
                </a:solidFill>
              </a:rPr>
              <a:t>d'attraction</a:t>
            </a:r>
            <a:r>
              <a:rPr sz="2000" dirty="0">
                <a:solidFill>
                  <a:srgbClr val="FF0000"/>
                </a:solidFill>
              </a:rPr>
              <a:t>, atelier de cuisine unique, </a:t>
            </a:r>
            <a:r>
              <a:rPr sz="2000" dirty="0" smtClean="0">
                <a:solidFill>
                  <a:srgbClr val="FF0000"/>
                </a:solidFill>
              </a:rPr>
              <a:t>...</a:t>
            </a:r>
            <a:endParaRPr lang="fr-FR" sz="2000" dirty="0" smtClean="0">
              <a:solidFill>
                <a:srgbClr val="FF0000"/>
              </a:solidFill>
            </a:endParaRPr>
          </a:p>
          <a:p>
            <a:pPr marL="1085850" lvl="1" indent="-342900" rtl="0">
              <a:buFont typeface="Arial" panose="020B0604020202020204" pitchFamily="34" charset="0"/>
              <a:buChar char="•"/>
            </a:pPr>
            <a:endParaRPr sz="2000" dirty="0">
              <a:solidFill>
                <a:srgbClr val="FF0000"/>
              </a:solidFill>
            </a:endParaRPr>
          </a:p>
        </p:txBody>
      </p:sp>
    </p:spTree>
    <p:extLst>
      <p:ext uri="{BB962C8B-B14F-4D97-AF65-F5344CB8AC3E}">
        <p14:creationId xmlns:p14="http://schemas.microsoft.com/office/powerpoint/2010/main" val="1445435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lang="fr-FR" dirty="0"/>
              <a:t>3</a:t>
            </a:r>
            <a:r>
              <a:rPr dirty="0"/>
              <a:t>. </a:t>
            </a:r>
            <a:r>
              <a:rPr dirty="0" err="1"/>
              <a:t>Lutte</a:t>
            </a:r>
            <a:r>
              <a:rPr dirty="0"/>
              <a:t> </a:t>
            </a:r>
            <a:r>
              <a:rPr dirty="0" err="1"/>
              <a:t>contre</a:t>
            </a:r>
            <a:r>
              <a:rPr dirty="0"/>
              <a:t> la </a:t>
            </a:r>
            <a:r>
              <a:rPr err="1"/>
              <a:t>pauvreté</a:t>
            </a:r>
            <a:r>
              <a:rPr/>
              <a:t> infantile</a:t>
            </a:r>
            <a:r>
              <a:rPr lang="fr-FR"/>
              <a:t> (&lt;18ans)</a:t>
            </a:r>
            <a:endParaRPr dirty="0"/>
          </a:p>
        </p:txBody>
      </p:sp>
      <p:sp>
        <p:nvSpPr>
          <p:cNvPr id="5" name="Tijdelijke aanduiding voor inhoud 2"/>
          <p:cNvSpPr>
            <a:spLocks noGrp="1"/>
          </p:cNvSpPr>
          <p:nvPr>
            <p:ph idx="1"/>
            <p:custDataLst>
              <p:tags r:id="rId2"/>
            </p:custDataLst>
          </p:nvPr>
        </p:nvSpPr>
        <p:spPr>
          <a:xfrm>
            <a:off x="457200" y="1448804"/>
            <a:ext cx="8229600" cy="4929136"/>
          </a:xfrm>
        </p:spPr>
        <p:txBody>
          <a:bodyPr/>
          <a:lstStyle/>
          <a:p>
            <a:pPr marL="0" indent="0" rtl="0">
              <a:buNone/>
            </a:pPr>
            <a:r>
              <a:rPr dirty="0"/>
              <a:t>Types </a:t>
            </a:r>
            <a:r>
              <a:rPr dirty="0" err="1"/>
              <a:t>d'actions</a:t>
            </a:r>
            <a:r>
              <a:rPr dirty="0"/>
              <a:t> </a:t>
            </a:r>
            <a:r>
              <a:rPr dirty="0" err="1"/>
              <a:t>individuelles</a:t>
            </a:r>
            <a:r>
              <a:rPr dirty="0"/>
              <a:t> </a:t>
            </a:r>
            <a:r>
              <a:rPr dirty="0" smtClean="0"/>
              <a:t>:</a:t>
            </a:r>
            <a:endParaRPr lang="fr-FR" dirty="0" smtClean="0"/>
          </a:p>
          <a:p>
            <a:pPr marL="0" indent="0" rtl="0">
              <a:buNone/>
            </a:pPr>
            <a:endParaRPr dirty="0"/>
          </a:p>
          <a:p>
            <a:pPr lvl="1" rtl="0"/>
            <a:r>
              <a:rPr sz="1800" b="0" dirty="0"/>
              <a:t>Participation à des </a:t>
            </a:r>
            <a:r>
              <a:rPr sz="1800" b="0" dirty="0" err="1"/>
              <a:t>programmes</a:t>
            </a:r>
            <a:r>
              <a:rPr sz="1800" b="0" dirty="0"/>
              <a:t> sociaux (</a:t>
            </a:r>
            <a:r>
              <a:rPr sz="1800" b="0" dirty="0" err="1"/>
              <a:t>p.ex</a:t>
            </a:r>
            <a:r>
              <a:rPr sz="1800" b="0" dirty="0"/>
              <a:t>. </a:t>
            </a:r>
            <a:r>
              <a:rPr lang="fr-FR" sz="1800" b="0" dirty="0" smtClean="0"/>
              <a:t>formation en lien avec le développement de l’enfant, ateliers d’aide à l’éducation,</a:t>
            </a:r>
            <a:r>
              <a:rPr sz="1800" b="0" dirty="0" smtClean="0"/>
              <a:t> ...)</a:t>
            </a:r>
            <a:endParaRPr sz="1800" b="0" dirty="0"/>
          </a:p>
          <a:p>
            <a:pPr lvl="1" rtl="0"/>
            <a:r>
              <a:rPr sz="1800" b="0" dirty="0" err="1" smtClean="0"/>
              <a:t>Appui</a:t>
            </a:r>
            <a:r>
              <a:rPr sz="1800" b="0" dirty="0" smtClean="0"/>
              <a:t> </a:t>
            </a:r>
            <a:r>
              <a:rPr sz="1800" b="0" dirty="0" err="1"/>
              <a:t>éducatif</a:t>
            </a:r>
            <a:r>
              <a:rPr sz="1800" b="0" dirty="0"/>
              <a:t> </a:t>
            </a:r>
            <a:r>
              <a:rPr lang="fr-FR" sz="1800" b="0" dirty="0" smtClean="0"/>
              <a:t>et scolaire </a:t>
            </a:r>
            <a:r>
              <a:rPr sz="1800" b="0" dirty="0" smtClean="0"/>
              <a:t>(</a:t>
            </a:r>
            <a:r>
              <a:rPr sz="1800" b="0" dirty="0" err="1" smtClean="0"/>
              <a:t>p.ex</a:t>
            </a:r>
            <a:r>
              <a:rPr sz="1800" b="0" dirty="0"/>
              <a:t>. </a:t>
            </a:r>
            <a:r>
              <a:rPr sz="1800" b="0" dirty="0" err="1"/>
              <a:t>prise</a:t>
            </a:r>
            <a:r>
              <a:rPr sz="1800" b="0" dirty="0"/>
              <a:t> en charge de </a:t>
            </a:r>
            <a:r>
              <a:rPr sz="1800" b="0" dirty="0" err="1"/>
              <a:t>cours</a:t>
            </a:r>
            <a:r>
              <a:rPr sz="1800" b="0" dirty="0"/>
              <a:t> </a:t>
            </a:r>
            <a:r>
              <a:rPr sz="1800" b="0" dirty="0" err="1"/>
              <a:t>particuliers</a:t>
            </a:r>
            <a:r>
              <a:rPr sz="1800" b="0" dirty="0" smtClean="0"/>
              <a:t>, </a:t>
            </a:r>
            <a:r>
              <a:rPr lang="fr-FR" sz="1800" b="0" dirty="0" smtClean="0"/>
              <a:t>écoles de devoirs</a:t>
            </a:r>
            <a:r>
              <a:rPr sz="1800" b="0" dirty="0" smtClean="0"/>
              <a:t>, </a:t>
            </a:r>
            <a:r>
              <a:rPr sz="1800" b="0" dirty="0"/>
              <a:t>abonnements </a:t>
            </a:r>
            <a:r>
              <a:rPr sz="1800" b="0" dirty="0" err="1"/>
              <a:t>scolaires</a:t>
            </a:r>
            <a:r>
              <a:rPr sz="1800" b="0" dirty="0"/>
              <a:t>, ...)</a:t>
            </a:r>
          </a:p>
          <a:p>
            <a:pPr lvl="1" rtl="0"/>
            <a:r>
              <a:rPr sz="1800" b="0" dirty="0" err="1" smtClean="0"/>
              <a:t>Appui</a:t>
            </a:r>
            <a:r>
              <a:rPr sz="1800" b="0" dirty="0" smtClean="0"/>
              <a:t> </a:t>
            </a:r>
            <a:r>
              <a:rPr sz="1800" b="0" dirty="0" err="1"/>
              <a:t>psychologique</a:t>
            </a:r>
            <a:r>
              <a:rPr sz="1800" b="0" dirty="0"/>
              <a:t> (</a:t>
            </a:r>
            <a:r>
              <a:rPr sz="1800" b="0" dirty="0" err="1"/>
              <a:t>p.ex</a:t>
            </a:r>
            <a:r>
              <a:rPr sz="1800" b="0" dirty="0"/>
              <a:t>. </a:t>
            </a:r>
            <a:r>
              <a:rPr sz="1800" b="0" dirty="0" err="1"/>
              <a:t>maîtrise</a:t>
            </a:r>
            <a:r>
              <a:rPr sz="1800" b="0" dirty="0"/>
              <a:t> du stress et des </a:t>
            </a:r>
            <a:r>
              <a:rPr sz="1800" b="0" dirty="0" err="1"/>
              <a:t>émotions</a:t>
            </a:r>
            <a:r>
              <a:rPr sz="1800" b="0" dirty="0"/>
              <a:t>, </a:t>
            </a:r>
            <a:r>
              <a:rPr sz="1800" b="0" dirty="0" err="1"/>
              <a:t>gérer</a:t>
            </a:r>
            <a:r>
              <a:rPr sz="1800" b="0" dirty="0"/>
              <a:t> les </a:t>
            </a:r>
            <a:r>
              <a:rPr sz="1800" b="0" dirty="0" err="1"/>
              <a:t>traumatismes</a:t>
            </a:r>
            <a:r>
              <a:rPr sz="1800" b="0" dirty="0"/>
              <a:t> et les situations de </a:t>
            </a:r>
            <a:r>
              <a:rPr sz="1800" b="0" dirty="0" err="1"/>
              <a:t>deuil</a:t>
            </a:r>
            <a:r>
              <a:rPr sz="1800" b="0" dirty="0"/>
              <a:t>, ...)</a:t>
            </a:r>
          </a:p>
          <a:p>
            <a:pPr lvl="1" rtl="0"/>
            <a:r>
              <a:rPr sz="1800" b="0" dirty="0" err="1" smtClean="0"/>
              <a:t>Appui</a:t>
            </a:r>
            <a:r>
              <a:rPr sz="1800" b="0" dirty="0" smtClean="0"/>
              <a:t> </a:t>
            </a:r>
            <a:r>
              <a:rPr sz="1800" b="0" dirty="0" err="1"/>
              <a:t>paramédical</a:t>
            </a:r>
            <a:r>
              <a:rPr sz="1800" b="0" dirty="0"/>
              <a:t> (</a:t>
            </a:r>
            <a:r>
              <a:rPr sz="1800" b="0" dirty="0" err="1"/>
              <a:t>p.ex</a:t>
            </a:r>
            <a:r>
              <a:rPr sz="1800" b="0" dirty="0"/>
              <a:t>. consultation d'un </a:t>
            </a:r>
            <a:r>
              <a:rPr lang="fr-BE" sz="1800" b="0" dirty="0" smtClean="0"/>
              <a:t>professionnel en soins paramédicaux</a:t>
            </a:r>
            <a:r>
              <a:rPr sz="1800" b="0" dirty="0" smtClean="0"/>
              <a:t>, </a:t>
            </a:r>
            <a:r>
              <a:rPr sz="1800" b="0" dirty="0" err="1"/>
              <a:t>achat</a:t>
            </a:r>
            <a:r>
              <a:rPr sz="1800" b="0" dirty="0"/>
              <a:t> de </a:t>
            </a:r>
            <a:r>
              <a:rPr sz="1800" b="0" dirty="0" err="1"/>
              <a:t>matériel</a:t>
            </a:r>
            <a:r>
              <a:rPr sz="1800" b="0" dirty="0"/>
              <a:t> </a:t>
            </a:r>
            <a:r>
              <a:rPr sz="1800" b="0" dirty="0" err="1" smtClean="0"/>
              <a:t>paramédical</a:t>
            </a:r>
            <a:r>
              <a:rPr lang="fr-FR" sz="1800" b="0" dirty="0" smtClean="0"/>
              <a:t>,</a:t>
            </a:r>
            <a:r>
              <a:rPr sz="1800" b="0" dirty="0" smtClean="0"/>
              <a:t> </a:t>
            </a:r>
            <a:r>
              <a:rPr sz="1800" b="0" dirty="0"/>
              <a:t>(non </a:t>
            </a:r>
            <a:r>
              <a:rPr sz="1800" b="0" dirty="0" err="1"/>
              <a:t>remboursable</a:t>
            </a:r>
            <a:r>
              <a:rPr sz="1800" b="0" dirty="0" smtClean="0"/>
              <a:t>)</a:t>
            </a:r>
            <a:endParaRPr sz="1800" b="0" dirty="0"/>
          </a:p>
          <a:p>
            <a:pPr lvl="1" rtl="0"/>
            <a:r>
              <a:rPr sz="1800" b="0" dirty="0" smtClean="0"/>
              <a:t>Matériel </a:t>
            </a:r>
            <a:r>
              <a:rPr sz="1800" b="0" dirty="0" err="1"/>
              <a:t>pédagogique</a:t>
            </a:r>
            <a:r>
              <a:rPr sz="1800" b="0" dirty="0"/>
              <a:t> et </a:t>
            </a:r>
            <a:r>
              <a:rPr sz="1800" b="0" dirty="0" err="1"/>
              <a:t>jeux</a:t>
            </a:r>
            <a:r>
              <a:rPr sz="1800" b="0" dirty="0"/>
              <a:t> (</a:t>
            </a:r>
            <a:r>
              <a:rPr sz="1800" b="0" dirty="0" err="1"/>
              <a:t>p.ex</a:t>
            </a:r>
            <a:r>
              <a:rPr sz="1800" b="0" dirty="0"/>
              <a:t>. tapis de </a:t>
            </a:r>
            <a:r>
              <a:rPr sz="1800" b="0" dirty="0" err="1"/>
              <a:t>jeu</a:t>
            </a:r>
            <a:r>
              <a:rPr sz="1800" b="0" dirty="0"/>
              <a:t>, </a:t>
            </a:r>
            <a:r>
              <a:rPr sz="1800" b="0" dirty="0" err="1"/>
              <a:t>jeux</a:t>
            </a:r>
            <a:r>
              <a:rPr sz="1800" b="0" dirty="0"/>
              <a:t> de construction, ...)</a:t>
            </a:r>
          </a:p>
        </p:txBody>
      </p:sp>
    </p:spTree>
    <p:extLst>
      <p:ext uri="{BB962C8B-B14F-4D97-AF65-F5344CB8AC3E}">
        <p14:creationId xmlns:p14="http://schemas.microsoft.com/office/powerpoint/2010/main" val="283840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533400" y="102550"/>
            <a:ext cx="8229600" cy="648656"/>
          </a:xfrm>
        </p:spPr>
        <p:txBody>
          <a:bodyPr/>
          <a:lstStyle/>
          <a:p>
            <a:pPr rtl="0"/>
            <a:r>
              <a:rPr lang="fr-FR" dirty="0"/>
              <a:t>3</a:t>
            </a:r>
            <a:r>
              <a:rPr dirty="0"/>
              <a:t>. </a:t>
            </a:r>
            <a:r>
              <a:rPr dirty="0" err="1"/>
              <a:t>Lutte</a:t>
            </a:r>
            <a:r>
              <a:rPr dirty="0"/>
              <a:t> </a:t>
            </a:r>
            <a:r>
              <a:rPr dirty="0" err="1"/>
              <a:t>contre</a:t>
            </a:r>
            <a:r>
              <a:rPr dirty="0"/>
              <a:t> la </a:t>
            </a:r>
            <a:r>
              <a:rPr dirty="0" err="1"/>
              <a:t>pauvreté</a:t>
            </a:r>
            <a:r>
              <a:rPr dirty="0"/>
              <a:t> infantile</a:t>
            </a:r>
            <a:r>
              <a:rPr lang="fr-FR"/>
              <a:t> (&lt;18ans)</a:t>
            </a:r>
            <a:endParaRPr dirty="0"/>
          </a:p>
        </p:txBody>
      </p:sp>
      <p:sp>
        <p:nvSpPr>
          <p:cNvPr id="7" name="Tijdelijke aanduiding voor inhoud 2"/>
          <p:cNvSpPr txBox="1">
            <a:spLocks/>
          </p:cNvSpPr>
          <p:nvPr>
            <p:custDataLst>
              <p:tags r:id="rId2"/>
            </p:custDataLst>
          </p:nvPr>
        </p:nvSpPr>
        <p:spPr bwMode="auto">
          <a:xfrm>
            <a:off x="358140" y="979964"/>
            <a:ext cx="7772400" cy="527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2500" b="1">
                <a:solidFill>
                  <a:schemeClr val="tx1"/>
                </a:solidFill>
                <a:latin typeface="+mn-lt"/>
              </a:defRPr>
            </a:lvl2pPr>
            <a:lvl3pPr marL="1143000" indent="-228600" algn="l" rtl="0" eaLnBrk="1" fontAlgn="base" hangingPunct="1">
              <a:spcBef>
                <a:spcPct val="20000"/>
              </a:spcBef>
              <a:spcAft>
                <a:spcPct val="0"/>
              </a:spcAft>
              <a:buChar char="•"/>
              <a:defRPr sz="2400">
                <a:solidFill>
                  <a:srgbClr val="333333"/>
                </a:solidFill>
                <a:latin typeface="+mn-lt"/>
              </a:defRPr>
            </a:lvl3pPr>
            <a:lvl4pPr marL="1600200" indent="-228600" algn="l" rtl="0" eaLnBrk="1" fontAlgn="base" hangingPunct="1">
              <a:spcBef>
                <a:spcPct val="20000"/>
              </a:spcBef>
              <a:spcAft>
                <a:spcPct val="0"/>
              </a:spcAft>
              <a:buChar char="–"/>
              <a:defRPr sz="2000">
                <a:solidFill>
                  <a:srgbClr val="5F5F5F"/>
                </a:solidFill>
                <a:latin typeface="+mn-lt"/>
              </a:defRPr>
            </a:lvl4pPr>
            <a:lvl5pPr marL="2057400" indent="-228600" algn="l" rtl="0" eaLnBrk="1" fontAlgn="base" hangingPunct="1">
              <a:spcBef>
                <a:spcPct val="20000"/>
              </a:spcBef>
              <a:spcAft>
                <a:spcPct val="0"/>
              </a:spcAft>
              <a:buChar char="»"/>
              <a:defRPr b="1">
                <a:solidFill>
                  <a:srgbClr val="FEAE00"/>
                </a:solidFill>
                <a:latin typeface="+mn-lt"/>
              </a:defRPr>
            </a:lvl5pPr>
            <a:lvl6pPr marL="2514600" indent="-228600" algn="l" rtl="0" eaLnBrk="1" fontAlgn="base" hangingPunct="1">
              <a:spcBef>
                <a:spcPct val="20000"/>
              </a:spcBef>
              <a:spcAft>
                <a:spcPct val="0"/>
              </a:spcAft>
              <a:buChar char="»"/>
              <a:defRPr b="1">
                <a:solidFill>
                  <a:srgbClr val="FEAE00"/>
                </a:solidFill>
                <a:latin typeface="+mn-lt"/>
              </a:defRPr>
            </a:lvl6pPr>
            <a:lvl7pPr marL="2971800" indent="-228600" algn="l" rtl="0" eaLnBrk="1" fontAlgn="base" hangingPunct="1">
              <a:spcBef>
                <a:spcPct val="20000"/>
              </a:spcBef>
              <a:spcAft>
                <a:spcPct val="0"/>
              </a:spcAft>
              <a:buChar char="»"/>
              <a:defRPr b="1">
                <a:solidFill>
                  <a:srgbClr val="FEAE00"/>
                </a:solidFill>
                <a:latin typeface="+mn-lt"/>
              </a:defRPr>
            </a:lvl7pPr>
            <a:lvl8pPr marL="3429000" indent="-228600" algn="l" rtl="0" eaLnBrk="1" fontAlgn="base" hangingPunct="1">
              <a:spcBef>
                <a:spcPct val="20000"/>
              </a:spcBef>
              <a:spcAft>
                <a:spcPct val="0"/>
              </a:spcAft>
              <a:buChar char="»"/>
              <a:defRPr b="1">
                <a:solidFill>
                  <a:srgbClr val="FEAE00"/>
                </a:solidFill>
                <a:latin typeface="+mn-lt"/>
              </a:defRPr>
            </a:lvl8pPr>
            <a:lvl9pPr marL="3886200" indent="-228600" algn="l" rtl="0" eaLnBrk="1" fontAlgn="base" hangingPunct="1">
              <a:spcBef>
                <a:spcPct val="20000"/>
              </a:spcBef>
              <a:spcAft>
                <a:spcPct val="0"/>
              </a:spcAft>
              <a:buChar char="»"/>
              <a:defRPr b="1">
                <a:solidFill>
                  <a:srgbClr val="FEAE00"/>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sz="2400" b="0" i="0" u="none" strike="noStrike" kern="0" cap="none" spc="0" normalizeH="0" baseline="0" dirty="0">
                <a:ln>
                  <a:noFill/>
                </a:ln>
                <a:solidFill>
                  <a:schemeClr val="bg1">
                    <a:lumMod val="50000"/>
                  </a:schemeClr>
                </a:solidFill>
                <a:effectLst/>
                <a:uLnTx/>
                <a:uFillTx/>
                <a:latin typeface="Arial"/>
                <a:ea typeface="+mn-ea"/>
                <a:cs typeface="+mn-cs"/>
              </a:rPr>
              <a:t>Types </a:t>
            </a:r>
            <a:r>
              <a:rPr kumimoji="0" sz="2400" b="0" i="0" u="none" strike="noStrike" kern="0" cap="none" spc="0" normalizeH="0" baseline="0" dirty="0" err="1">
                <a:ln>
                  <a:noFill/>
                </a:ln>
                <a:solidFill>
                  <a:schemeClr val="bg1">
                    <a:lumMod val="50000"/>
                  </a:schemeClr>
                </a:solidFill>
                <a:effectLst/>
                <a:uLnTx/>
                <a:uFillTx/>
                <a:latin typeface="Arial"/>
                <a:ea typeface="+mn-ea"/>
                <a:cs typeface="+mn-cs"/>
              </a:rPr>
              <a:t>d'actions</a:t>
            </a:r>
            <a:r>
              <a:rPr kumimoji="0" sz="2400" b="0" i="0" u="none" strike="noStrike" kern="0" cap="none" spc="0" normalizeH="0" baseline="0" dirty="0">
                <a:ln>
                  <a:noFill/>
                </a:ln>
                <a:solidFill>
                  <a:schemeClr val="bg1">
                    <a:lumMod val="50000"/>
                  </a:schemeClr>
                </a:solidFill>
                <a:effectLst/>
                <a:uLnTx/>
                <a:uFillTx/>
                <a:latin typeface="Arial"/>
                <a:ea typeface="+mn-ea"/>
                <a:cs typeface="+mn-cs"/>
              </a:rPr>
              <a:t> collectives</a:t>
            </a: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sz="1800" kern="0" dirty="0">
                <a:solidFill>
                  <a:schemeClr val="bg1">
                    <a:lumMod val="50000"/>
                  </a:schemeClr>
                </a:solidFill>
                <a:latin typeface="Arial"/>
                <a:ea typeface="+mn-ea"/>
              </a:rPr>
              <a:t>Ex. : </a:t>
            </a:r>
            <a:r>
              <a:rPr lang="fr-FR" sz="1800" kern="0" dirty="0" smtClean="0">
                <a:solidFill>
                  <a:schemeClr val="bg1">
                    <a:lumMod val="50000"/>
                  </a:schemeClr>
                </a:solidFill>
                <a:latin typeface="Arial"/>
                <a:ea typeface="+mn-ea"/>
              </a:rPr>
              <a:t>activités d’éveil</a:t>
            </a:r>
            <a:endParaRPr sz="1800" kern="0" dirty="0">
              <a:solidFill>
                <a:schemeClr val="bg1">
                  <a:lumMod val="50000"/>
                </a:schemeClr>
              </a:solidFill>
              <a:latin typeface="Arial"/>
              <a:ea typeface="+mn-ea"/>
            </a:endParaRP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sz="1800" kern="0" dirty="0" err="1" smtClean="0">
                <a:solidFill>
                  <a:schemeClr val="bg1">
                    <a:lumMod val="50000"/>
                  </a:schemeClr>
                </a:solidFill>
                <a:latin typeface="Arial"/>
                <a:ea typeface="+mn-ea"/>
              </a:rPr>
              <a:t>programme</a:t>
            </a:r>
            <a:r>
              <a:rPr sz="1800" kern="0" dirty="0" smtClean="0">
                <a:solidFill>
                  <a:schemeClr val="bg1">
                    <a:lumMod val="50000"/>
                  </a:schemeClr>
                </a:solidFill>
                <a:latin typeface="Arial"/>
                <a:ea typeface="+mn-ea"/>
              </a:rPr>
              <a:t> </a:t>
            </a:r>
            <a:r>
              <a:rPr sz="1800" kern="0" dirty="0">
                <a:solidFill>
                  <a:schemeClr val="bg1">
                    <a:lumMod val="50000"/>
                  </a:schemeClr>
                </a:solidFill>
                <a:latin typeface="Arial"/>
                <a:ea typeface="+mn-ea"/>
              </a:rPr>
              <a:t>de formation </a:t>
            </a:r>
            <a:r>
              <a:rPr sz="1800" kern="0" dirty="0" err="1">
                <a:solidFill>
                  <a:schemeClr val="bg1">
                    <a:lumMod val="50000"/>
                  </a:schemeClr>
                </a:solidFill>
                <a:latin typeface="Arial"/>
                <a:ea typeface="+mn-ea"/>
              </a:rPr>
              <a:t>dans</a:t>
            </a:r>
            <a:r>
              <a:rPr sz="1800" kern="0" dirty="0">
                <a:solidFill>
                  <a:schemeClr val="bg1">
                    <a:lumMod val="50000"/>
                  </a:schemeClr>
                </a:solidFill>
                <a:latin typeface="Arial"/>
                <a:ea typeface="+mn-ea"/>
              </a:rPr>
              <a:t> le </a:t>
            </a:r>
            <a:r>
              <a:rPr sz="1800" kern="0" dirty="0" err="1">
                <a:solidFill>
                  <a:schemeClr val="bg1">
                    <a:lumMod val="50000"/>
                  </a:schemeClr>
                </a:solidFill>
                <a:latin typeface="Arial"/>
                <a:ea typeface="+mn-ea"/>
              </a:rPr>
              <a:t>rôle</a:t>
            </a:r>
            <a:r>
              <a:rPr sz="1800" kern="0" dirty="0">
                <a:solidFill>
                  <a:schemeClr val="bg1">
                    <a:lumMod val="50000"/>
                  </a:schemeClr>
                </a:solidFill>
                <a:latin typeface="Arial"/>
                <a:ea typeface="+mn-ea"/>
              </a:rPr>
              <a:t> de parent ;</a:t>
            </a: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sz="1800" kern="0" dirty="0" err="1">
                <a:solidFill>
                  <a:schemeClr val="bg1">
                    <a:lumMod val="50000"/>
                  </a:schemeClr>
                </a:solidFill>
                <a:latin typeface="Arial"/>
                <a:ea typeface="+mn-ea"/>
              </a:rPr>
              <a:t>appui</a:t>
            </a:r>
            <a:r>
              <a:rPr sz="1800" kern="0" dirty="0">
                <a:solidFill>
                  <a:schemeClr val="bg1">
                    <a:lumMod val="50000"/>
                  </a:schemeClr>
                </a:solidFill>
                <a:latin typeface="Arial"/>
                <a:ea typeface="+mn-ea"/>
              </a:rPr>
              <a:t> des </a:t>
            </a:r>
            <a:r>
              <a:rPr sz="1800" kern="0" dirty="0" err="1">
                <a:solidFill>
                  <a:schemeClr val="bg1">
                    <a:lumMod val="50000"/>
                  </a:schemeClr>
                </a:solidFill>
                <a:latin typeface="Arial"/>
                <a:ea typeface="+mn-ea"/>
              </a:rPr>
              <a:t>familles</a:t>
            </a:r>
            <a:r>
              <a:rPr sz="1800" kern="0" dirty="0">
                <a:solidFill>
                  <a:schemeClr val="bg1">
                    <a:lumMod val="50000"/>
                  </a:schemeClr>
                </a:solidFill>
                <a:latin typeface="Arial"/>
                <a:ea typeface="+mn-ea"/>
              </a:rPr>
              <a:t> par </a:t>
            </a:r>
            <a:r>
              <a:rPr sz="1800" kern="0" dirty="0" err="1">
                <a:solidFill>
                  <a:schemeClr val="bg1">
                    <a:lumMod val="50000"/>
                  </a:schemeClr>
                </a:solidFill>
                <a:latin typeface="Arial"/>
                <a:ea typeface="+mn-ea"/>
              </a:rPr>
              <a:t>l'organisation</a:t>
            </a:r>
            <a:r>
              <a:rPr sz="1800" kern="0" dirty="0">
                <a:solidFill>
                  <a:schemeClr val="bg1">
                    <a:lumMod val="50000"/>
                  </a:schemeClr>
                </a:solidFill>
                <a:latin typeface="Arial"/>
                <a:ea typeface="+mn-ea"/>
              </a:rPr>
              <a:t> </a:t>
            </a:r>
            <a:r>
              <a:rPr sz="1800" kern="0" dirty="0" err="1">
                <a:solidFill>
                  <a:schemeClr val="bg1">
                    <a:lumMod val="50000"/>
                  </a:schemeClr>
                </a:solidFill>
                <a:latin typeface="Arial"/>
                <a:ea typeface="+mn-ea"/>
              </a:rPr>
              <a:t>d'ateliers</a:t>
            </a:r>
            <a:r>
              <a:rPr sz="1800" kern="0" dirty="0">
                <a:solidFill>
                  <a:schemeClr val="bg1">
                    <a:lumMod val="50000"/>
                  </a:schemeClr>
                </a:solidFill>
                <a:latin typeface="Arial"/>
                <a:ea typeface="+mn-ea"/>
              </a:rPr>
              <a:t>, de </a:t>
            </a:r>
            <a:r>
              <a:rPr sz="1800" kern="0" dirty="0" err="1">
                <a:solidFill>
                  <a:schemeClr val="bg1">
                    <a:lumMod val="50000"/>
                  </a:schemeClr>
                </a:solidFill>
                <a:latin typeface="Arial"/>
                <a:ea typeface="+mn-ea"/>
              </a:rPr>
              <a:t>groupes</a:t>
            </a:r>
            <a:r>
              <a:rPr sz="1800" kern="0" dirty="0">
                <a:solidFill>
                  <a:schemeClr val="bg1">
                    <a:lumMod val="50000"/>
                  </a:schemeClr>
                </a:solidFill>
                <a:latin typeface="Arial"/>
                <a:ea typeface="+mn-ea"/>
              </a:rPr>
              <a:t> de discussion, ... sur </a:t>
            </a:r>
            <a:r>
              <a:rPr sz="1800" kern="0" dirty="0" err="1">
                <a:solidFill>
                  <a:schemeClr val="bg1">
                    <a:lumMod val="50000"/>
                  </a:schemeClr>
                </a:solidFill>
                <a:latin typeface="Arial"/>
                <a:ea typeface="+mn-ea"/>
              </a:rPr>
              <a:t>différents</a:t>
            </a:r>
            <a:r>
              <a:rPr sz="1800" kern="0" dirty="0">
                <a:solidFill>
                  <a:schemeClr val="bg1">
                    <a:lumMod val="50000"/>
                  </a:schemeClr>
                </a:solidFill>
                <a:latin typeface="Arial"/>
                <a:ea typeface="+mn-ea"/>
              </a:rPr>
              <a:t> </a:t>
            </a:r>
            <a:r>
              <a:rPr sz="1800" kern="0" dirty="0" err="1">
                <a:solidFill>
                  <a:schemeClr val="bg1">
                    <a:lumMod val="50000"/>
                  </a:schemeClr>
                </a:solidFill>
                <a:latin typeface="Arial"/>
                <a:ea typeface="+mn-ea"/>
              </a:rPr>
              <a:t>thèmes</a:t>
            </a:r>
            <a:r>
              <a:rPr sz="1800" kern="0" dirty="0">
                <a:solidFill>
                  <a:schemeClr val="bg1">
                    <a:lumMod val="50000"/>
                  </a:schemeClr>
                </a:solidFill>
                <a:latin typeface="Arial"/>
                <a:ea typeface="+mn-ea"/>
              </a:rPr>
              <a:t> (</a:t>
            </a:r>
            <a:r>
              <a:rPr sz="1800" kern="0" dirty="0" err="1">
                <a:solidFill>
                  <a:schemeClr val="bg1">
                    <a:lumMod val="50000"/>
                  </a:schemeClr>
                </a:solidFill>
                <a:latin typeface="Arial"/>
                <a:ea typeface="+mn-ea"/>
              </a:rPr>
              <a:t>bien-être</a:t>
            </a:r>
            <a:r>
              <a:rPr sz="1800" kern="0" dirty="0">
                <a:solidFill>
                  <a:schemeClr val="bg1">
                    <a:lumMod val="50000"/>
                  </a:schemeClr>
                </a:solidFill>
                <a:latin typeface="Arial"/>
                <a:ea typeface="+mn-ea"/>
              </a:rPr>
              <a:t>, vivre </a:t>
            </a:r>
            <a:r>
              <a:rPr sz="1800" kern="0" dirty="0" err="1">
                <a:solidFill>
                  <a:schemeClr val="bg1">
                    <a:lumMod val="50000"/>
                  </a:schemeClr>
                </a:solidFill>
                <a:latin typeface="Arial"/>
                <a:ea typeface="+mn-ea"/>
              </a:rPr>
              <a:t>sainement</a:t>
            </a:r>
            <a:r>
              <a:rPr sz="1800" kern="0" dirty="0">
                <a:solidFill>
                  <a:schemeClr val="bg1">
                    <a:lumMod val="50000"/>
                  </a:schemeClr>
                </a:solidFill>
                <a:latin typeface="Arial"/>
                <a:ea typeface="+mn-ea"/>
              </a:rPr>
              <a:t>, alimentation, </a:t>
            </a:r>
            <a:r>
              <a:rPr sz="1800" kern="0" dirty="0" err="1">
                <a:solidFill>
                  <a:schemeClr val="bg1">
                    <a:lumMod val="50000"/>
                  </a:schemeClr>
                </a:solidFill>
                <a:latin typeface="Arial"/>
                <a:ea typeface="+mn-ea"/>
              </a:rPr>
              <a:t>développement</a:t>
            </a:r>
            <a:r>
              <a:rPr sz="1800" kern="0" dirty="0">
                <a:solidFill>
                  <a:schemeClr val="bg1">
                    <a:lumMod val="50000"/>
                  </a:schemeClr>
                </a:solidFill>
                <a:latin typeface="Arial"/>
                <a:ea typeface="+mn-ea"/>
              </a:rPr>
              <a:t> de </a:t>
            </a:r>
            <a:r>
              <a:rPr sz="1800" kern="0" dirty="0" err="1">
                <a:solidFill>
                  <a:schemeClr val="bg1">
                    <a:lumMod val="50000"/>
                  </a:schemeClr>
                </a:solidFill>
                <a:latin typeface="Arial"/>
                <a:ea typeface="+mn-ea"/>
              </a:rPr>
              <a:t>l'enfant</a:t>
            </a:r>
            <a:r>
              <a:rPr sz="1800" kern="0" dirty="0">
                <a:solidFill>
                  <a:schemeClr val="bg1">
                    <a:lumMod val="50000"/>
                  </a:schemeClr>
                </a:solidFill>
                <a:latin typeface="Arial"/>
                <a:ea typeface="+mn-ea"/>
              </a:rPr>
              <a:t>, ...) ;</a:t>
            </a:r>
          </a:p>
          <a:p>
            <a:pPr marL="1371600" marR="0" lvl="2" indent="-457200" algn="l" defTabSz="914400" rtl="0" eaLnBrk="1" fontAlgn="base" latinLnBrk="0" hangingPunct="1">
              <a:lnSpc>
                <a:spcPct val="100000"/>
              </a:lnSpc>
              <a:spcBef>
                <a:spcPct val="20000"/>
              </a:spcBef>
              <a:spcAft>
                <a:spcPct val="0"/>
              </a:spcAft>
              <a:buClrTx/>
              <a:buSzTx/>
              <a:buFontTx/>
              <a:buChar char="•"/>
              <a:tabLst/>
              <a:defRPr/>
            </a:pPr>
            <a:r>
              <a:rPr sz="1800" kern="0" dirty="0">
                <a:solidFill>
                  <a:schemeClr val="bg1">
                    <a:lumMod val="50000"/>
                  </a:schemeClr>
                </a:solidFill>
                <a:latin typeface="Arial"/>
                <a:ea typeface="+mn-ea"/>
              </a:rPr>
              <a:t>…</a:t>
            </a:r>
          </a:p>
          <a:p>
            <a:pPr marL="114300" indent="0" defTabSz="914400" rtl="0">
              <a:buNone/>
            </a:pPr>
            <a:r>
              <a:rPr sz="2400" kern="0" dirty="0">
                <a:solidFill>
                  <a:schemeClr val="bg1">
                    <a:lumMod val="50000"/>
                  </a:schemeClr>
                </a:solidFill>
                <a:latin typeface="Arial"/>
              </a:rPr>
              <a:t>	Ex. de </a:t>
            </a:r>
            <a:r>
              <a:rPr sz="2400" kern="0" dirty="0" err="1">
                <a:solidFill>
                  <a:schemeClr val="bg1">
                    <a:lumMod val="50000"/>
                  </a:schemeClr>
                </a:solidFill>
                <a:latin typeface="Arial"/>
              </a:rPr>
              <a:t>frais</a:t>
            </a:r>
            <a:r>
              <a:rPr sz="2400" kern="0" dirty="0">
                <a:solidFill>
                  <a:schemeClr val="bg1">
                    <a:lumMod val="50000"/>
                  </a:schemeClr>
                </a:solidFill>
                <a:latin typeface="Arial"/>
              </a:rPr>
              <a:t> :</a:t>
            </a:r>
          </a:p>
          <a:p>
            <a:pPr marL="1371600" lvl="2" indent="-457200" defTabSz="914400" rtl="0"/>
            <a:r>
              <a:rPr sz="1400" kern="0" dirty="0">
                <a:solidFill>
                  <a:schemeClr val="bg1">
                    <a:lumMod val="50000"/>
                  </a:schemeClr>
                </a:solidFill>
                <a:latin typeface="Arial"/>
              </a:rPr>
              <a:t>Aide à la </a:t>
            </a:r>
            <a:r>
              <a:rPr sz="1400" kern="0" dirty="0" err="1">
                <a:solidFill>
                  <a:schemeClr val="bg1">
                    <a:lumMod val="50000"/>
                  </a:schemeClr>
                </a:solidFill>
                <a:latin typeface="Arial"/>
              </a:rPr>
              <a:t>publicité</a:t>
            </a:r>
            <a:r>
              <a:rPr sz="1400" kern="0" dirty="0">
                <a:solidFill>
                  <a:schemeClr val="bg1">
                    <a:lumMod val="50000"/>
                  </a:schemeClr>
                </a:solidFill>
                <a:latin typeface="Arial"/>
              </a:rPr>
              <a:t> de </a:t>
            </a:r>
            <a:r>
              <a:rPr sz="1400" kern="0" dirty="0" err="1">
                <a:solidFill>
                  <a:schemeClr val="bg1">
                    <a:lumMod val="50000"/>
                  </a:schemeClr>
                </a:solidFill>
                <a:latin typeface="Arial"/>
              </a:rPr>
              <a:t>l'action</a:t>
            </a:r>
            <a:r>
              <a:rPr sz="1400" kern="0" dirty="0">
                <a:solidFill>
                  <a:schemeClr val="bg1">
                    <a:lumMod val="50000"/>
                  </a:schemeClr>
                </a:solidFill>
                <a:latin typeface="Arial"/>
              </a:rPr>
              <a:t> : brochures, </a:t>
            </a:r>
            <a:r>
              <a:rPr sz="1400" kern="0" dirty="0" err="1">
                <a:solidFill>
                  <a:schemeClr val="bg1">
                    <a:lumMod val="50000"/>
                  </a:schemeClr>
                </a:solidFill>
                <a:latin typeface="Arial"/>
              </a:rPr>
              <a:t>dépliants</a:t>
            </a:r>
            <a:r>
              <a:rPr sz="1400" kern="0" dirty="0">
                <a:solidFill>
                  <a:schemeClr val="bg1">
                    <a:lumMod val="50000"/>
                  </a:schemeClr>
                </a:solidFill>
                <a:latin typeface="Arial"/>
              </a:rPr>
              <a:t>, </a:t>
            </a:r>
            <a:r>
              <a:rPr lang="fr-FR" sz="1400" kern="0" dirty="0" smtClean="0">
                <a:solidFill>
                  <a:schemeClr val="bg1">
                    <a:lumMod val="50000"/>
                  </a:schemeClr>
                </a:solidFill>
                <a:latin typeface="Arial"/>
              </a:rPr>
              <a:t>flyers</a:t>
            </a:r>
            <a:r>
              <a:rPr sz="1400" kern="0" dirty="0" smtClean="0">
                <a:solidFill>
                  <a:schemeClr val="bg1">
                    <a:lumMod val="50000"/>
                  </a:schemeClr>
                </a:solidFill>
                <a:latin typeface="Arial"/>
              </a:rPr>
              <a:t>, </a:t>
            </a:r>
            <a:r>
              <a:rPr sz="1400" kern="0" dirty="0">
                <a:solidFill>
                  <a:schemeClr val="bg1">
                    <a:lumMod val="50000"/>
                  </a:schemeClr>
                </a:solidFill>
                <a:latin typeface="Arial"/>
              </a:rPr>
              <a:t>location </a:t>
            </a:r>
            <a:r>
              <a:rPr lang="fr-FR" sz="1400" kern="0" smtClean="0">
                <a:solidFill>
                  <a:schemeClr val="bg1">
                    <a:lumMod val="50000"/>
                  </a:schemeClr>
                </a:solidFill>
                <a:latin typeface="Arial"/>
              </a:rPr>
              <a:t>d’un local</a:t>
            </a:r>
            <a:r>
              <a:rPr sz="1400" kern="0" smtClean="0">
                <a:solidFill>
                  <a:schemeClr val="bg1">
                    <a:lumMod val="50000"/>
                  </a:schemeClr>
                </a:solidFill>
                <a:latin typeface="Arial"/>
              </a:rPr>
              <a:t>, </a:t>
            </a:r>
            <a:r>
              <a:rPr sz="1400" kern="0" dirty="0">
                <a:solidFill>
                  <a:schemeClr val="bg1">
                    <a:lumMod val="50000"/>
                  </a:schemeClr>
                </a:solidFill>
                <a:latin typeface="Arial"/>
              </a:rPr>
              <a:t>... ;</a:t>
            </a:r>
          </a:p>
          <a:p>
            <a:pPr marL="1371600" lvl="2" indent="-457200" defTabSz="914400" rtl="0"/>
            <a:r>
              <a:rPr sz="1400" kern="0" dirty="0">
                <a:solidFill>
                  <a:schemeClr val="bg1">
                    <a:lumMod val="50000"/>
                  </a:schemeClr>
                </a:solidFill>
                <a:latin typeface="Arial"/>
              </a:rPr>
              <a:t>Aide à </a:t>
            </a:r>
            <a:r>
              <a:rPr sz="1400" kern="0" dirty="0" err="1">
                <a:solidFill>
                  <a:schemeClr val="bg1">
                    <a:lumMod val="50000"/>
                  </a:schemeClr>
                </a:solidFill>
                <a:latin typeface="Arial"/>
              </a:rPr>
              <a:t>l'organisation</a:t>
            </a:r>
            <a:r>
              <a:rPr sz="1400" kern="0" dirty="0">
                <a:solidFill>
                  <a:schemeClr val="bg1">
                    <a:lumMod val="50000"/>
                  </a:schemeClr>
                </a:solidFill>
                <a:latin typeface="Arial"/>
              </a:rPr>
              <a:t> de </a:t>
            </a:r>
            <a:r>
              <a:rPr sz="1400" kern="0" dirty="0" err="1">
                <a:solidFill>
                  <a:schemeClr val="bg1">
                    <a:lumMod val="50000"/>
                  </a:schemeClr>
                </a:solidFill>
                <a:latin typeface="Arial"/>
              </a:rPr>
              <a:t>l'action</a:t>
            </a:r>
            <a:r>
              <a:rPr sz="1400" kern="0" dirty="0">
                <a:solidFill>
                  <a:schemeClr val="bg1">
                    <a:lumMod val="50000"/>
                  </a:schemeClr>
                </a:solidFill>
                <a:latin typeface="Arial"/>
              </a:rPr>
              <a:t> : </a:t>
            </a:r>
            <a:r>
              <a:rPr sz="1400" kern="0" dirty="0" err="1">
                <a:solidFill>
                  <a:schemeClr val="bg1">
                    <a:lumMod val="50000"/>
                  </a:schemeClr>
                </a:solidFill>
                <a:latin typeface="Arial"/>
              </a:rPr>
              <a:t>jouets</a:t>
            </a:r>
            <a:r>
              <a:rPr sz="1400" kern="0" dirty="0">
                <a:solidFill>
                  <a:schemeClr val="bg1">
                    <a:lumMod val="50000"/>
                  </a:schemeClr>
                </a:solidFill>
                <a:latin typeface="Arial"/>
              </a:rPr>
              <a:t>, </a:t>
            </a:r>
            <a:r>
              <a:rPr sz="1400" kern="0" dirty="0" err="1">
                <a:solidFill>
                  <a:schemeClr val="bg1">
                    <a:lumMod val="50000"/>
                  </a:schemeClr>
                </a:solidFill>
                <a:latin typeface="Arial"/>
              </a:rPr>
              <a:t>ustensiles</a:t>
            </a:r>
            <a:r>
              <a:rPr sz="1400" kern="0" dirty="0">
                <a:solidFill>
                  <a:schemeClr val="bg1">
                    <a:lumMod val="50000"/>
                  </a:schemeClr>
                </a:solidFill>
                <a:latin typeface="Arial"/>
              </a:rPr>
              <a:t> de cuisine, </a:t>
            </a:r>
            <a:r>
              <a:rPr sz="1400" kern="0" dirty="0" err="1">
                <a:solidFill>
                  <a:schemeClr val="bg1">
                    <a:lumMod val="50000"/>
                  </a:schemeClr>
                </a:solidFill>
                <a:latin typeface="Arial"/>
              </a:rPr>
              <a:t>denrées</a:t>
            </a:r>
            <a:r>
              <a:rPr sz="1400" kern="0" dirty="0">
                <a:solidFill>
                  <a:schemeClr val="bg1">
                    <a:lumMod val="50000"/>
                  </a:schemeClr>
                </a:solidFill>
                <a:latin typeface="Arial"/>
              </a:rPr>
              <a:t> </a:t>
            </a:r>
            <a:r>
              <a:rPr sz="1400" kern="0" dirty="0" err="1">
                <a:solidFill>
                  <a:schemeClr val="bg1">
                    <a:lumMod val="50000"/>
                  </a:schemeClr>
                </a:solidFill>
                <a:latin typeface="Arial"/>
              </a:rPr>
              <a:t>alimentaires</a:t>
            </a:r>
            <a:r>
              <a:rPr sz="1400" kern="0" dirty="0">
                <a:solidFill>
                  <a:schemeClr val="bg1">
                    <a:lumMod val="50000"/>
                  </a:schemeClr>
                </a:solidFill>
                <a:latin typeface="Arial"/>
              </a:rPr>
              <a:t>, ... ;</a:t>
            </a:r>
          </a:p>
          <a:p>
            <a:pPr marL="1371600" lvl="2" indent="-457200" defTabSz="914400" rtl="0"/>
            <a:r>
              <a:rPr sz="1400" kern="0" dirty="0">
                <a:solidFill>
                  <a:schemeClr val="bg1">
                    <a:lumMod val="50000"/>
                  </a:schemeClr>
                </a:solidFill>
                <a:latin typeface="Arial"/>
              </a:rPr>
              <a:t>Aide </a:t>
            </a:r>
            <a:r>
              <a:rPr sz="1400" kern="0" dirty="0" err="1">
                <a:solidFill>
                  <a:schemeClr val="bg1">
                    <a:lumMod val="50000"/>
                  </a:schemeClr>
                </a:solidFill>
                <a:latin typeface="Arial"/>
              </a:rPr>
              <a:t>permettant</a:t>
            </a:r>
            <a:r>
              <a:rPr sz="1400" kern="0" dirty="0">
                <a:solidFill>
                  <a:schemeClr val="bg1">
                    <a:lumMod val="50000"/>
                  </a:schemeClr>
                </a:solidFill>
                <a:latin typeface="Arial"/>
              </a:rPr>
              <a:t> </a:t>
            </a:r>
            <a:r>
              <a:rPr sz="1400" kern="0" dirty="0" err="1">
                <a:solidFill>
                  <a:schemeClr val="bg1">
                    <a:lumMod val="50000"/>
                  </a:schemeClr>
                </a:solidFill>
                <a:latin typeface="Arial"/>
              </a:rPr>
              <a:t>d'indemniser</a:t>
            </a:r>
            <a:r>
              <a:rPr sz="1400" kern="0" dirty="0">
                <a:solidFill>
                  <a:schemeClr val="bg1">
                    <a:lumMod val="50000"/>
                  </a:schemeClr>
                </a:solidFill>
                <a:latin typeface="Arial"/>
              </a:rPr>
              <a:t> les </a:t>
            </a:r>
            <a:r>
              <a:rPr sz="1400" kern="0" dirty="0" err="1">
                <a:solidFill>
                  <a:schemeClr val="bg1">
                    <a:lumMod val="50000"/>
                  </a:schemeClr>
                </a:solidFill>
                <a:latin typeface="Arial"/>
              </a:rPr>
              <a:t>différents</a:t>
            </a:r>
            <a:r>
              <a:rPr sz="1400" kern="0" dirty="0">
                <a:solidFill>
                  <a:schemeClr val="bg1">
                    <a:lumMod val="50000"/>
                  </a:schemeClr>
                </a:solidFill>
                <a:latin typeface="Arial"/>
              </a:rPr>
              <a:t> </a:t>
            </a:r>
            <a:r>
              <a:rPr sz="1400" kern="0" dirty="0" err="1">
                <a:solidFill>
                  <a:schemeClr val="bg1">
                    <a:lumMod val="50000"/>
                  </a:schemeClr>
                </a:solidFill>
                <a:latin typeface="Arial"/>
              </a:rPr>
              <a:t>acteurs</a:t>
            </a:r>
            <a:r>
              <a:rPr sz="1400" kern="0" dirty="0">
                <a:solidFill>
                  <a:schemeClr val="bg1">
                    <a:lumMod val="50000"/>
                  </a:schemeClr>
                </a:solidFill>
                <a:latin typeface="Arial"/>
              </a:rPr>
              <a:t> : </a:t>
            </a:r>
            <a:r>
              <a:rPr sz="1400" kern="0" dirty="0" err="1">
                <a:solidFill>
                  <a:schemeClr val="bg1">
                    <a:lumMod val="50000"/>
                  </a:schemeClr>
                </a:solidFill>
                <a:latin typeface="Arial"/>
              </a:rPr>
              <a:t>frais</a:t>
            </a:r>
            <a:r>
              <a:rPr sz="1400" kern="0" dirty="0">
                <a:solidFill>
                  <a:schemeClr val="bg1">
                    <a:lumMod val="50000"/>
                  </a:schemeClr>
                </a:solidFill>
                <a:latin typeface="Arial"/>
              </a:rPr>
              <a:t> de vacation, participation aux </a:t>
            </a:r>
            <a:r>
              <a:rPr sz="1400" kern="0" dirty="0" err="1">
                <a:solidFill>
                  <a:schemeClr val="bg1">
                    <a:lumMod val="50000"/>
                  </a:schemeClr>
                </a:solidFill>
                <a:latin typeface="Arial"/>
              </a:rPr>
              <a:t>frais</a:t>
            </a:r>
            <a:r>
              <a:rPr sz="1400" kern="0" dirty="0">
                <a:solidFill>
                  <a:schemeClr val="bg1">
                    <a:lumMod val="50000"/>
                  </a:schemeClr>
                </a:solidFill>
                <a:latin typeface="Arial"/>
              </a:rPr>
              <a:t> d'un </a:t>
            </a:r>
            <a:r>
              <a:rPr sz="1400" kern="0" dirty="0" err="1">
                <a:solidFill>
                  <a:schemeClr val="bg1">
                    <a:lumMod val="50000"/>
                  </a:schemeClr>
                </a:solidFill>
                <a:latin typeface="Arial"/>
              </a:rPr>
              <a:t>orateur</a:t>
            </a:r>
            <a:r>
              <a:rPr sz="1400" kern="0" dirty="0">
                <a:solidFill>
                  <a:schemeClr val="bg1">
                    <a:lumMod val="50000"/>
                  </a:schemeClr>
                </a:solidFill>
                <a:latin typeface="Arial"/>
              </a:rPr>
              <a:t>, </a:t>
            </a:r>
            <a:r>
              <a:rPr sz="1400" kern="0" dirty="0" err="1">
                <a:solidFill>
                  <a:schemeClr val="bg1">
                    <a:lumMod val="50000"/>
                  </a:schemeClr>
                </a:solidFill>
                <a:latin typeface="Arial"/>
              </a:rPr>
              <a:t>partenariat</a:t>
            </a:r>
            <a:r>
              <a:rPr sz="1400" kern="0" dirty="0">
                <a:solidFill>
                  <a:schemeClr val="bg1">
                    <a:lumMod val="50000"/>
                  </a:schemeClr>
                </a:solidFill>
                <a:latin typeface="Arial"/>
              </a:rPr>
              <a:t> avec </a:t>
            </a:r>
            <a:r>
              <a:rPr sz="1400" kern="0" dirty="0" err="1">
                <a:solidFill>
                  <a:schemeClr val="bg1">
                    <a:lumMod val="50000"/>
                  </a:schemeClr>
                </a:solidFill>
                <a:latin typeface="Arial"/>
              </a:rPr>
              <a:t>une</a:t>
            </a:r>
            <a:r>
              <a:rPr sz="1400" kern="0" dirty="0">
                <a:solidFill>
                  <a:schemeClr val="bg1">
                    <a:lumMod val="50000"/>
                  </a:schemeClr>
                </a:solidFill>
                <a:latin typeface="Arial"/>
              </a:rPr>
              <a:t> association, ... ;</a:t>
            </a:r>
          </a:p>
          <a:p>
            <a:pPr marL="1371600" lvl="2" indent="-457200" defTabSz="914400" rtl="0"/>
            <a:r>
              <a:rPr sz="1400" kern="0" dirty="0">
                <a:solidFill>
                  <a:schemeClr val="bg1">
                    <a:lumMod val="50000"/>
                  </a:schemeClr>
                </a:solidFill>
                <a:latin typeface="Arial"/>
              </a:rPr>
              <a:t>…</a:t>
            </a:r>
          </a:p>
          <a:p>
            <a:pPr marL="114300" indent="0" defTabSz="914400">
              <a:buNone/>
            </a:pPr>
            <a:endParaRPr lang="nl-NL" altLang="fr-FR" sz="2400" kern="0" dirty="0">
              <a:solidFill>
                <a:schemeClr val="bg1">
                  <a:lumMod val="50000"/>
                </a:schemeClr>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r-BE" sz="3200" b="0" i="0" u="none" strike="noStrike" kern="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591133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p:txBody>
          <a:bodyPr/>
          <a:lstStyle/>
          <a:p>
            <a:pPr rtl="0"/>
            <a:r>
              <a:rPr lang="nl-BE" dirty="0"/>
              <a:t>B</a:t>
            </a:r>
            <a:r>
              <a:rPr dirty="0"/>
              <a:t>. Subvention particulière 10 % PIIS</a:t>
            </a:r>
            <a:endParaRPr lang="nl-BE" dirty="0"/>
          </a:p>
        </p:txBody>
      </p:sp>
      <p:sp>
        <p:nvSpPr>
          <p:cNvPr id="3" name="Ondertitel 2"/>
          <p:cNvSpPr>
            <a:spLocks noGrp="1"/>
          </p:cNvSpPr>
          <p:nvPr>
            <p:ph type="subTitle" idx="1"/>
            <p:custDataLst>
              <p:tags r:id="rId2"/>
            </p:custDataLst>
          </p:nvPr>
        </p:nvSpPr>
        <p:spPr/>
        <p:txBody>
          <a:bodyPr/>
          <a:lstStyle/>
          <a:p>
            <a:pPr rtl="0"/>
            <a:r>
              <a:rPr/>
              <a:t>Art. 43/2 Loi DIS</a:t>
            </a:r>
          </a:p>
        </p:txBody>
      </p:sp>
    </p:spTree>
    <p:extLst>
      <p:ext uri="{BB962C8B-B14F-4D97-AF65-F5344CB8AC3E}">
        <p14:creationId xmlns:p14="http://schemas.microsoft.com/office/powerpoint/2010/main" val="1908753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dirty="0"/>
              <a:t>Subvention particulière 10 % PIIS - public </a:t>
            </a:r>
            <a:r>
              <a:rPr dirty="0" err="1" smtClean="0"/>
              <a:t>cible</a:t>
            </a:r>
            <a:r>
              <a:rPr lang="fr-FR" dirty="0" smtClean="0"/>
              <a:t/>
            </a:r>
            <a:br>
              <a:rPr lang="fr-FR" dirty="0" smtClean="0"/>
            </a:br>
            <a:r>
              <a:rPr lang="fr-FR" dirty="0"/>
              <a:t/>
            </a:r>
            <a:br>
              <a:rPr lang="fr-FR" dirty="0"/>
            </a:br>
            <a:endParaRPr dirty="0"/>
          </a:p>
        </p:txBody>
      </p:sp>
      <p:sp>
        <p:nvSpPr>
          <p:cNvPr id="3" name="Tijdelijke aanduiding voor inhoud 2"/>
          <p:cNvSpPr>
            <a:spLocks noGrp="1"/>
          </p:cNvSpPr>
          <p:nvPr>
            <p:ph idx="1"/>
            <p:custDataLst>
              <p:tags r:id="rId2"/>
            </p:custDataLst>
          </p:nvPr>
        </p:nvSpPr>
        <p:spPr>
          <a:xfrm>
            <a:off x="457200" y="1646512"/>
            <a:ext cx="8229600" cy="4487972"/>
          </a:xfrm>
        </p:spPr>
        <p:txBody>
          <a:bodyPr/>
          <a:lstStyle/>
          <a:p>
            <a:pPr rtl="0"/>
            <a:endParaRPr lang="fr-FR" b="1" dirty="0" smtClean="0"/>
          </a:p>
          <a:p>
            <a:pPr rtl="0"/>
            <a:r>
              <a:rPr b="1" dirty="0" smtClean="0"/>
              <a:t>Public </a:t>
            </a:r>
            <a:r>
              <a:rPr b="1" dirty="0" err="1"/>
              <a:t>cible</a:t>
            </a:r>
            <a:r>
              <a:rPr b="1" dirty="0"/>
              <a:t> :</a:t>
            </a:r>
            <a:r>
              <a:rPr dirty="0"/>
              <a:t> </a:t>
            </a:r>
          </a:p>
          <a:p>
            <a:pPr marL="342900" indent="-342900" rtl="0">
              <a:buFont typeface="Arial" panose="020B0604020202020204" pitchFamily="34" charset="0"/>
              <a:buChar char="•"/>
            </a:pPr>
            <a:r>
              <a:rPr dirty="0" err="1"/>
              <a:t>Toutes</a:t>
            </a:r>
            <a:r>
              <a:rPr dirty="0"/>
              <a:t> les personnes avec </a:t>
            </a:r>
            <a:r>
              <a:rPr dirty="0" err="1"/>
              <a:t>lesquelles</a:t>
            </a:r>
            <a:r>
              <a:rPr dirty="0"/>
              <a:t> un PIIS a </a:t>
            </a:r>
            <a:r>
              <a:rPr dirty="0" err="1"/>
              <a:t>été</a:t>
            </a:r>
            <a:r>
              <a:rPr dirty="0"/>
              <a:t> conclu.</a:t>
            </a:r>
          </a:p>
          <a:p>
            <a:pPr marL="342900" indent="-342900" rtl="0">
              <a:buFont typeface="Arial" panose="020B0604020202020204" pitchFamily="34" charset="0"/>
              <a:buChar char="•"/>
            </a:pPr>
            <a:r>
              <a:rPr dirty="0"/>
              <a:t>Le PIIS </a:t>
            </a:r>
            <a:r>
              <a:rPr dirty="0" err="1"/>
              <a:t>peut</a:t>
            </a:r>
            <a:r>
              <a:rPr dirty="0"/>
              <a:t> </a:t>
            </a:r>
            <a:r>
              <a:rPr dirty="0" err="1"/>
              <a:t>être</a:t>
            </a:r>
            <a:r>
              <a:rPr dirty="0"/>
              <a:t> </a:t>
            </a:r>
            <a:r>
              <a:rPr dirty="0" err="1"/>
              <a:t>facultatif</a:t>
            </a:r>
            <a:r>
              <a:rPr dirty="0"/>
              <a:t> ou </a:t>
            </a:r>
            <a:r>
              <a:rPr dirty="0" err="1"/>
              <a:t>obligatoire</a:t>
            </a:r>
            <a:r>
              <a:rPr dirty="0"/>
              <a:t>.</a:t>
            </a:r>
          </a:p>
          <a:p>
            <a:pPr marL="342900" indent="-342900" rtl="0">
              <a:buFont typeface="Arial" panose="020B0604020202020204" pitchFamily="34" charset="0"/>
              <a:buChar char="•"/>
            </a:pPr>
            <a:r>
              <a:rPr lang="fr-BE" dirty="0" smtClean="0"/>
              <a:t>Si</a:t>
            </a:r>
            <a:r>
              <a:rPr dirty="0" smtClean="0"/>
              <a:t> </a:t>
            </a:r>
            <a:r>
              <a:rPr dirty="0"/>
              <a:t>la subvention particulière a </a:t>
            </a:r>
            <a:r>
              <a:rPr dirty="0" err="1" smtClean="0"/>
              <a:t>été</a:t>
            </a:r>
            <a:r>
              <a:rPr dirty="0" smtClean="0"/>
              <a:t> </a:t>
            </a:r>
            <a:r>
              <a:rPr dirty="0" err="1" smtClean="0"/>
              <a:t>reçue</a:t>
            </a:r>
            <a:r>
              <a:rPr dirty="0" smtClean="0"/>
              <a:t> pour un PIIS avec la </a:t>
            </a:r>
            <a:r>
              <a:rPr dirty="0" err="1" smtClean="0"/>
              <a:t>personne</a:t>
            </a:r>
            <a:r>
              <a:rPr dirty="0" smtClean="0"/>
              <a:t> X, </a:t>
            </a:r>
            <a:r>
              <a:rPr dirty="0" err="1" smtClean="0"/>
              <a:t>elle</a:t>
            </a:r>
            <a:r>
              <a:rPr dirty="0" smtClean="0"/>
              <a:t> </a:t>
            </a:r>
            <a:r>
              <a:rPr lang="fr-BE" dirty="0" smtClean="0"/>
              <a:t>ne </a:t>
            </a:r>
            <a:r>
              <a:rPr dirty="0" err="1" smtClean="0"/>
              <a:t>doit</a:t>
            </a:r>
            <a:r>
              <a:rPr dirty="0" smtClean="0"/>
              <a:t> </a:t>
            </a:r>
            <a:r>
              <a:rPr lang="fr-BE" dirty="0" smtClean="0"/>
              <a:t>pas </a:t>
            </a:r>
            <a:r>
              <a:rPr lang="fr-BE" dirty="0" err="1" smtClean="0"/>
              <a:t>nécssairement</a:t>
            </a:r>
            <a:r>
              <a:rPr dirty="0" smtClean="0"/>
              <a:t> </a:t>
            </a:r>
            <a:r>
              <a:rPr dirty="0" err="1" smtClean="0"/>
              <a:t>être</a:t>
            </a:r>
            <a:r>
              <a:rPr dirty="0" smtClean="0"/>
              <a:t> </a:t>
            </a:r>
            <a:r>
              <a:rPr dirty="0" err="1"/>
              <a:t>utilisée</a:t>
            </a:r>
            <a:r>
              <a:rPr dirty="0"/>
              <a:t> au profit de la </a:t>
            </a:r>
            <a:r>
              <a:rPr dirty="0" err="1"/>
              <a:t>personne</a:t>
            </a:r>
            <a:r>
              <a:rPr dirty="0"/>
              <a:t> X</a:t>
            </a:r>
          </a:p>
          <a:p>
            <a:endParaRPr lang="nl-BE" dirty="0"/>
          </a:p>
          <a:p>
            <a:endParaRPr lang="nl-BE" dirty="0"/>
          </a:p>
          <a:p>
            <a:endParaRPr lang="nl-BE" dirty="0"/>
          </a:p>
        </p:txBody>
      </p:sp>
    </p:spTree>
    <p:extLst>
      <p:ext uri="{BB962C8B-B14F-4D97-AF65-F5344CB8AC3E}">
        <p14:creationId xmlns:p14="http://schemas.microsoft.com/office/powerpoint/2010/main" val="1121927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dirty="0"/>
              <a:t>Subvention particulière 10 % PIIS - </a:t>
            </a:r>
            <a:r>
              <a:rPr dirty="0" err="1"/>
              <a:t>objectif</a:t>
            </a:r>
            <a:endParaRPr dirty="0"/>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rtl="0"/>
            <a:r>
              <a:rPr b="1" dirty="0" err="1"/>
              <a:t>Objectif</a:t>
            </a:r>
            <a:r>
              <a:rPr b="1" dirty="0"/>
              <a:t> : </a:t>
            </a:r>
          </a:p>
          <a:p>
            <a:pPr rtl="0"/>
            <a:r>
              <a:rPr dirty="0" err="1"/>
              <a:t>Cfr</a:t>
            </a:r>
            <a:r>
              <a:rPr dirty="0"/>
              <a:t>. Article 43/2 </a:t>
            </a:r>
            <a:r>
              <a:rPr dirty="0" err="1"/>
              <a:t>Loi</a:t>
            </a:r>
            <a:r>
              <a:rPr dirty="0"/>
              <a:t> DIS</a:t>
            </a:r>
          </a:p>
          <a:p>
            <a:pPr rtl="0"/>
            <a:r>
              <a:rPr i="1" dirty="0"/>
              <a:t>« … </a:t>
            </a:r>
            <a:r>
              <a:rPr i="1" dirty="0" err="1"/>
              <a:t>une</a:t>
            </a:r>
            <a:r>
              <a:rPr i="1" dirty="0"/>
              <a:t> subvention particulière de 10 % du </a:t>
            </a:r>
            <a:r>
              <a:rPr i="1" dirty="0" err="1"/>
              <a:t>montant</a:t>
            </a:r>
            <a:r>
              <a:rPr i="1" dirty="0"/>
              <a:t> </a:t>
            </a:r>
            <a:r>
              <a:rPr i="1" dirty="0" err="1"/>
              <a:t>octroyé</a:t>
            </a:r>
            <a:r>
              <a:rPr i="1" dirty="0"/>
              <a:t> du </a:t>
            </a:r>
            <a:r>
              <a:rPr i="1" dirty="0" err="1"/>
              <a:t>revenu</a:t>
            </a:r>
            <a:r>
              <a:rPr i="1" dirty="0"/>
              <a:t> </a:t>
            </a:r>
            <a:r>
              <a:rPr i="1" dirty="0" err="1"/>
              <a:t>d'intégration</a:t>
            </a:r>
            <a:r>
              <a:rPr i="1" dirty="0"/>
              <a:t> est due au </a:t>
            </a:r>
            <a:r>
              <a:rPr i="1" dirty="0" err="1"/>
              <a:t>centre</a:t>
            </a:r>
            <a:r>
              <a:rPr i="1" dirty="0"/>
              <a:t> </a:t>
            </a:r>
            <a:r>
              <a:rPr b="1" i="1" u="sng" dirty="0"/>
              <a:t>pour les </a:t>
            </a:r>
            <a:r>
              <a:rPr b="1" i="1" u="sng" dirty="0" err="1"/>
              <a:t>frais</a:t>
            </a:r>
            <a:r>
              <a:rPr b="1" i="1" u="sng" dirty="0"/>
              <a:t> </a:t>
            </a:r>
            <a:r>
              <a:rPr b="1" i="1" u="sng" dirty="0" err="1"/>
              <a:t>d'accompagnement</a:t>
            </a:r>
            <a:r>
              <a:rPr b="1" i="1" u="sng" dirty="0"/>
              <a:t> et </a:t>
            </a:r>
            <a:r>
              <a:rPr b="1" i="1" u="sng" dirty="0" err="1"/>
              <a:t>d'activation</a:t>
            </a:r>
            <a:r>
              <a:rPr i="1" dirty="0"/>
              <a:t> </a:t>
            </a:r>
            <a:r>
              <a:rPr i="1" dirty="0" err="1"/>
              <a:t>lorsqu'il</a:t>
            </a:r>
            <a:r>
              <a:rPr i="1" dirty="0"/>
              <a:t> </a:t>
            </a:r>
            <a:r>
              <a:rPr i="1" dirty="0" err="1"/>
              <a:t>existe</a:t>
            </a:r>
            <a:r>
              <a:rPr i="1" dirty="0"/>
              <a:t> un </a:t>
            </a:r>
            <a:r>
              <a:rPr i="1" dirty="0" err="1"/>
              <a:t>projet</a:t>
            </a:r>
            <a:r>
              <a:rPr i="1" dirty="0"/>
              <a:t> </a:t>
            </a:r>
            <a:r>
              <a:rPr i="1" dirty="0" err="1"/>
              <a:t>individualisé</a:t>
            </a:r>
            <a:r>
              <a:rPr i="1" dirty="0"/>
              <a:t> </a:t>
            </a:r>
            <a:r>
              <a:rPr i="1" dirty="0" err="1"/>
              <a:t>d'intégration</a:t>
            </a:r>
            <a:r>
              <a:rPr i="1" dirty="0"/>
              <a:t> </a:t>
            </a:r>
            <a:r>
              <a:rPr i="1" dirty="0" err="1"/>
              <a:t>sociale</a:t>
            </a:r>
            <a:r>
              <a:rPr i="1" dirty="0"/>
              <a:t> pour le </a:t>
            </a:r>
            <a:r>
              <a:rPr i="1" dirty="0" err="1"/>
              <a:t>bénéficiaire</a:t>
            </a:r>
            <a:r>
              <a:rPr i="1" dirty="0"/>
              <a:t>. »</a:t>
            </a:r>
          </a:p>
          <a:p>
            <a:endParaRPr lang="nl-BE" dirty="0"/>
          </a:p>
          <a:p>
            <a:endParaRPr lang="nl-BE" dirty="0"/>
          </a:p>
          <a:p>
            <a:endParaRPr lang="nl-BE" dirty="0"/>
          </a:p>
        </p:txBody>
      </p:sp>
    </p:spTree>
    <p:extLst>
      <p:ext uri="{BB962C8B-B14F-4D97-AF65-F5344CB8AC3E}">
        <p14:creationId xmlns:p14="http://schemas.microsoft.com/office/powerpoint/2010/main" val="2300980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dirty="0"/>
              <a:t>Subvention particulière 10 % PIIS </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rtl="0"/>
            <a:r>
              <a:rPr lang="fr-FR" dirty="0" err="1" smtClean="0"/>
              <a:t>Cfr</a:t>
            </a:r>
            <a:r>
              <a:rPr lang="fr-FR" dirty="0" smtClean="0"/>
              <a:t> Article </a:t>
            </a:r>
            <a:r>
              <a:rPr dirty="0" smtClean="0"/>
              <a:t>11</a:t>
            </a:r>
            <a:r>
              <a:rPr dirty="0"/>
              <a:t>, §3, </a:t>
            </a:r>
            <a:r>
              <a:rPr lang="en-GB" dirty="0" smtClean="0"/>
              <a:t>2e</a:t>
            </a:r>
            <a:r>
              <a:rPr dirty="0" smtClean="0"/>
              <a:t> </a:t>
            </a:r>
            <a:r>
              <a:rPr dirty="0" err="1"/>
              <a:t>alinéa</a:t>
            </a:r>
            <a:r>
              <a:rPr dirty="0"/>
              <a:t> AR - </a:t>
            </a:r>
            <a:r>
              <a:rPr dirty="0" err="1"/>
              <a:t>Règlement</a:t>
            </a:r>
            <a:r>
              <a:rPr dirty="0"/>
              <a:t> </a:t>
            </a:r>
            <a:r>
              <a:rPr dirty="0" err="1"/>
              <a:t>général</a:t>
            </a:r>
            <a:endParaRPr dirty="0"/>
          </a:p>
          <a:p>
            <a:pPr rtl="0"/>
            <a:r>
              <a:rPr i="1" dirty="0"/>
              <a:t>« Le </a:t>
            </a:r>
            <a:r>
              <a:rPr i="1" dirty="0" err="1"/>
              <a:t>contrat</a:t>
            </a:r>
            <a:r>
              <a:rPr i="1" dirty="0"/>
              <a:t> </a:t>
            </a:r>
            <a:r>
              <a:rPr i="1" dirty="0" err="1"/>
              <a:t>détermine</a:t>
            </a:r>
            <a:r>
              <a:rPr i="1" dirty="0"/>
              <a:t> la </a:t>
            </a:r>
            <a:r>
              <a:rPr i="1" dirty="0" err="1"/>
              <a:t>mesure</a:t>
            </a:r>
            <a:r>
              <a:rPr i="1" dirty="0"/>
              <a:t> et les conditions </a:t>
            </a:r>
            <a:r>
              <a:rPr i="1" dirty="0" err="1"/>
              <a:t>dans</a:t>
            </a:r>
            <a:r>
              <a:rPr i="1" dirty="0"/>
              <a:t> </a:t>
            </a:r>
            <a:r>
              <a:rPr i="1" dirty="0" err="1"/>
              <a:t>lesquelles</a:t>
            </a:r>
            <a:r>
              <a:rPr i="1" dirty="0"/>
              <a:t> le </a:t>
            </a:r>
            <a:r>
              <a:rPr i="1" dirty="0" err="1"/>
              <a:t>centre</a:t>
            </a:r>
            <a:r>
              <a:rPr i="1" dirty="0"/>
              <a:t> </a:t>
            </a:r>
            <a:r>
              <a:rPr i="1" dirty="0" err="1"/>
              <a:t>octroie</a:t>
            </a:r>
            <a:r>
              <a:rPr i="1" dirty="0"/>
              <a:t>, le </a:t>
            </a:r>
            <a:r>
              <a:rPr i="1" dirty="0" err="1"/>
              <a:t>cas</a:t>
            </a:r>
            <a:r>
              <a:rPr i="1" dirty="0"/>
              <a:t> </a:t>
            </a:r>
            <a:r>
              <a:rPr i="1" dirty="0" err="1"/>
              <a:t>échéant</a:t>
            </a:r>
            <a:r>
              <a:rPr i="1" dirty="0"/>
              <a:t>, </a:t>
            </a:r>
            <a:r>
              <a:rPr i="1" dirty="0" err="1"/>
              <a:t>une</a:t>
            </a:r>
            <a:r>
              <a:rPr i="1" dirty="0"/>
              <a:t> prime </a:t>
            </a:r>
            <a:r>
              <a:rPr i="1" dirty="0" err="1"/>
              <a:t>d’encouragement</a:t>
            </a:r>
            <a:r>
              <a:rPr i="1" dirty="0"/>
              <a:t> </a:t>
            </a:r>
            <a:r>
              <a:rPr i="1" dirty="0" err="1"/>
              <a:t>comme</a:t>
            </a:r>
            <a:r>
              <a:rPr i="1" dirty="0"/>
              <a:t> aide </a:t>
            </a:r>
            <a:r>
              <a:rPr i="1" dirty="0" err="1"/>
              <a:t>sociale</a:t>
            </a:r>
            <a:r>
              <a:rPr i="1" dirty="0"/>
              <a:t> </a:t>
            </a:r>
            <a:r>
              <a:rPr i="1" dirty="0" err="1"/>
              <a:t>complémentaire</a:t>
            </a:r>
            <a:r>
              <a:rPr i="1" dirty="0"/>
              <a:t> à </a:t>
            </a:r>
            <a:r>
              <a:rPr i="1" dirty="0" err="1"/>
              <a:t>l’intéressé</a:t>
            </a:r>
            <a:r>
              <a:rPr i="1" dirty="0"/>
              <a:t> et </a:t>
            </a:r>
            <a:r>
              <a:rPr i="1" dirty="0" err="1"/>
              <a:t>prévoit</a:t>
            </a:r>
            <a:r>
              <a:rPr i="1" dirty="0"/>
              <a:t> </a:t>
            </a:r>
            <a:r>
              <a:rPr i="1" dirty="0" err="1"/>
              <a:t>qu’au</a:t>
            </a:r>
            <a:r>
              <a:rPr i="1" dirty="0"/>
              <a:t> </a:t>
            </a:r>
            <a:r>
              <a:rPr i="1" dirty="0" err="1"/>
              <a:t>moins</a:t>
            </a:r>
            <a:r>
              <a:rPr i="1" dirty="0"/>
              <a:t> les </a:t>
            </a:r>
            <a:r>
              <a:rPr i="1" dirty="0" err="1"/>
              <a:t>frais</a:t>
            </a:r>
            <a:r>
              <a:rPr i="1" dirty="0"/>
              <a:t> </a:t>
            </a:r>
            <a:r>
              <a:rPr i="1" dirty="0" err="1"/>
              <a:t>d’inscription</a:t>
            </a:r>
            <a:r>
              <a:rPr i="1" dirty="0"/>
              <a:t>, les assurances </a:t>
            </a:r>
            <a:r>
              <a:rPr i="1" dirty="0" err="1"/>
              <a:t>éventuelles</a:t>
            </a:r>
            <a:r>
              <a:rPr i="1" dirty="0"/>
              <a:t>, les </a:t>
            </a:r>
            <a:r>
              <a:rPr i="1" dirty="0" err="1"/>
              <a:t>frais</a:t>
            </a:r>
            <a:r>
              <a:rPr i="1" dirty="0"/>
              <a:t> de vêtements de travail </a:t>
            </a:r>
            <a:r>
              <a:rPr i="1" dirty="0" err="1"/>
              <a:t>adaptés</a:t>
            </a:r>
            <a:r>
              <a:rPr i="1" dirty="0"/>
              <a:t> et les </a:t>
            </a:r>
            <a:r>
              <a:rPr i="1" dirty="0" err="1"/>
              <a:t>frais</a:t>
            </a:r>
            <a:r>
              <a:rPr i="1" dirty="0"/>
              <a:t> de </a:t>
            </a:r>
            <a:r>
              <a:rPr i="1" dirty="0" err="1"/>
              <a:t>déplacement</a:t>
            </a:r>
            <a:r>
              <a:rPr i="1" dirty="0"/>
              <a:t> </a:t>
            </a:r>
            <a:r>
              <a:rPr i="1" dirty="0" err="1"/>
              <a:t>propres</a:t>
            </a:r>
            <a:r>
              <a:rPr i="1" dirty="0"/>
              <a:t> à </a:t>
            </a:r>
            <a:r>
              <a:rPr i="1" dirty="0" err="1"/>
              <a:t>une</a:t>
            </a:r>
            <a:r>
              <a:rPr i="1" dirty="0"/>
              <a:t> formation et/</a:t>
            </a:r>
            <a:r>
              <a:rPr i="1" dirty="0" err="1"/>
              <a:t>ou</a:t>
            </a:r>
            <a:r>
              <a:rPr i="1" dirty="0"/>
              <a:t> à </a:t>
            </a:r>
            <a:r>
              <a:rPr i="1" dirty="0" err="1"/>
              <a:t>l’acquisition</a:t>
            </a:r>
            <a:r>
              <a:rPr i="1" dirty="0"/>
              <a:t> </a:t>
            </a:r>
            <a:r>
              <a:rPr i="1" dirty="0" err="1"/>
              <a:t>d’une</a:t>
            </a:r>
            <a:r>
              <a:rPr i="1" dirty="0"/>
              <a:t> </a:t>
            </a:r>
            <a:r>
              <a:rPr i="1" dirty="0" err="1"/>
              <a:t>expérience</a:t>
            </a:r>
            <a:r>
              <a:rPr i="1" dirty="0"/>
              <a:t> </a:t>
            </a:r>
            <a:r>
              <a:rPr i="1" dirty="0" err="1"/>
              <a:t>professionnelle</a:t>
            </a:r>
            <a:r>
              <a:rPr i="1" dirty="0"/>
              <a:t> </a:t>
            </a:r>
            <a:r>
              <a:rPr i="1" dirty="0" err="1"/>
              <a:t>soient</a:t>
            </a:r>
            <a:r>
              <a:rPr i="1" dirty="0"/>
              <a:t> </a:t>
            </a:r>
            <a:r>
              <a:rPr i="1" dirty="0" err="1"/>
              <a:t>couverts</a:t>
            </a:r>
            <a:r>
              <a:rPr i="1" dirty="0"/>
              <a:t> par le </a:t>
            </a:r>
            <a:r>
              <a:rPr i="1" dirty="0" err="1"/>
              <a:t>centre</a:t>
            </a:r>
            <a:r>
              <a:rPr i="1" dirty="0"/>
              <a:t>, </a:t>
            </a:r>
            <a:r>
              <a:rPr i="1" dirty="0" err="1"/>
              <a:t>sauf</a:t>
            </a:r>
            <a:r>
              <a:rPr i="1" dirty="0"/>
              <a:t> </a:t>
            </a:r>
            <a:r>
              <a:rPr i="1" dirty="0" err="1"/>
              <a:t>s’ils</a:t>
            </a:r>
            <a:r>
              <a:rPr i="1" dirty="0"/>
              <a:t> </a:t>
            </a:r>
            <a:r>
              <a:rPr i="1" dirty="0" err="1"/>
              <a:t>sont</a:t>
            </a:r>
            <a:r>
              <a:rPr i="1" dirty="0"/>
              <a:t> </a:t>
            </a:r>
            <a:r>
              <a:rPr i="1" dirty="0" err="1"/>
              <a:t>pris</a:t>
            </a:r>
            <a:r>
              <a:rPr i="1" dirty="0"/>
              <a:t> en charge par un tiers. »</a:t>
            </a:r>
          </a:p>
          <a:p>
            <a:endParaRPr lang="nl-BE" dirty="0"/>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3798873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569913"/>
            <a:ext cx="8229600" cy="5438775"/>
          </a:xfrm>
        </p:spPr>
        <p:txBody>
          <a:bodyPr/>
          <a:lstStyle/>
          <a:p>
            <a:pPr marL="0" indent="0" eaLnBrk="1" hangingPunct="1">
              <a:lnSpc>
                <a:spcPct val="90000"/>
              </a:lnSpc>
              <a:buFont typeface="Arial" panose="020B0604020202020204" pitchFamily="34" charset="0"/>
              <a:buNone/>
            </a:pPr>
            <a:r>
              <a:rPr lang="en-US" altLang="en-US" sz="2800" dirty="0" err="1" smtClean="0">
                <a:solidFill>
                  <a:srgbClr val="F8C444"/>
                </a:solidFill>
                <a:latin typeface="Gill Sans Std" charset="0"/>
                <a:ea typeface="ＭＳ Ｐゴシック" panose="020B0600070205080204" pitchFamily="34" charset="-128"/>
              </a:rPr>
              <a:t>Utilisation</a:t>
            </a:r>
            <a:r>
              <a:rPr lang="en-US" altLang="en-US" sz="2800" dirty="0" smtClean="0">
                <a:solidFill>
                  <a:srgbClr val="F8C444"/>
                </a:solidFill>
                <a:latin typeface="Gill Sans Std" charset="0"/>
                <a:ea typeface="ＭＳ Ｐゴシック" panose="020B0600070205080204" pitchFamily="34" charset="-128"/>
              </a:rPr>
              <a:t> des subventions – </a:t>
            </a:r>
            <a:r>
              <a:rPr lang="en-US" altLang="en-US" sz="2800" dirty="0" err="1" smtClean="0">
                <a:solidFill>
                  <a:srgbClr val="F8C444"/>
                </a:solidFill>
                <a:latin typeface="Gill Sans Std" charset="0"/>
                <a:ea typeface="ＭＳ Ｐゴシック" panose="020B0600070205080204" pitchFamily="34" charset="-128"/>
              </a:rPr>
              <a:t>chiffres-clés</a:t>
            </a:r>
            <a:r>
              <a:rPr lang="en-US" altLang="en-US" sz="2800" dirty="0" smtClean="0">
                <a:solidFill>
                  <a:srgbClr val="F8C444"/>
                </a:solidFill>
                <a:latin typeface="Gill Sans Std" charset="0"/>
                <a:ea typeface="ＭＳ Ｐゴシック" panose="020B0600070205080204" pitchFamily="34" charset="-128"/>
              </a:rPr>
              <a:t> 2017</a:t>
            </a:r>
          </a:p>
          <a:p>
            <a:pPr marL="0" indent="0" eaLnBrk="1" hangingPunct="1">
              <a:lnSpc>
                <a:spcPct val="90000"/>
              </a:lnSpc>
              <a:buFont typeface="Arial" panose="020B0604020202020204" pitchFamily="34" charset="0"/>
              <a:buNone/>
            </a:pPr>
            <a:endParaRPr lang="en-US" altLang="en-US" sz="2000" dirty="0" smtClean="0">
              <a:solidFill>
                <a:srgbClr val="929292"/>
              </a:solidFill>
              <a:latin typeface="Gill Sans Std" charset="0"/>
              <a:ea typeface="ＭＳ Ｐゴシック" panose="020B0600070205080204" pitchFamily="34" charset="-128"/>
            </a:endParaRP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Les CPAS </a:t>
            </a:r>
            <a:r>
              <a:rPr lang="en-US" altLang="en-US" sz="2400" dirty="0" err="1" smtClean="0">
                <a:solidFill>
                  <a:srgbClr val="929292"/>
                </a:solidFill>
                <a:latin typeface="Gill Sans Std Light" charset="0"/>
                <a:ea typeface="ＭＳ Ｐゴシック" panose="020B0600070205080204" pitchFamily="34" charset="-128"/>
              </a:rPr>
              <a:t>ont</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consacré</a:t>
            </a:r>
            <a:r>
              <a:rPr lang="en-US" altLang="en-US" sz="2400" dirty="0" smtClean="0">
                <a:solidFill>
                  <a:srgbClr val="929292"/>
                </a:solidFill>
                <a:latin typeface="Gill Sans Std Light" charset="0"/>
                <a:ea typeface="ＭＳ Ｐゴシック" panose="020B0600070205080204" pitchFamily="34" charset="-128"/>
              </a:rPr>
              <a:t> en </a:t>
            </a:r>
            <a:r>
              <a:rPr lang="en-US" altLang="en-US" sz="2400" dirty="0" err="1" smtClean="0">
                <a:solidFill>
                  <a:srgbClr val="929292"/>
                </a:solidFill>
                <a:latin typeface="Gill Sans Std Light" charset="0"/>
                <a:ea typeface="ＭＳ Ｐゴシック" panose="020B0600070205080204" pitchFamily="34" charset="-128"/>
              </a:rPr>
              <a:t>moyenne</a:t>
            </a:r>
            <a:r>
              <a:rPr lang="en-US" altLang="en-US" sz="2400" dirty="0" smtClean="0">
                <a:solidFill>
                  <a:srgbClr val="929292"/>
                </a:solidFill>
                <a:latin typeface="Gill Sans Std Light" charset="0"/>
                <a:ea typeface="ＭＳ Ｐゴシック" panose="020B0600070205080204" pitchFamily="34" charset="-128"/>
              </a:rPr>
              <a:t> 92,9% de ce subside à des </a:t>
            </a:r>
            <a:r>
              <a:rPr lang="en-US" altLang="en-US" sz="2400" dirty="0" err="1" smtClean="0">
                <a:solidFill>
                  <a:srgbClr val="929292"/>
                </a:solidFill>
                <a:latin typeface="Gill Sans Std Light" charset="0"/>
                <a:ea typeface="ＭＳ Ｐゴシック" panose="020B0600070205080204" pitchFamily="34" charset="-128"/>
              </a:rPr>
              <a:t>frais</a:t>
            </a:r>
            <a:r>
              <a:rPr lang="en-US" altLang="en-US" sz="2400" dirty="0" smtClean="0">
                <a:solidFill>
                  <a:srgbClr val="929292"/>
                </a:solidFill>
                <a:latin typeface="Gill Sans Std Light" charset="0"/>
                <a:ea typeface="ＭＳ Ｐゴシック" panose="020B0600070205080204" pitchFamily="34" charset="-128"/>
              </a:rPr>
              <a:t> de personnel et les 7,1% </a:t>
            </a:r>
            <a:r>
              <a:rPr lang="en-US" altLang="en-US" sz="2400" dirty="0" err="1" smtClean="0">
                <a:solidFill>
                  <a:srgbClr val="929292"/>
                </a:solidFill>
                <a:latin typeface="Gill Sans Std Light" charset="0"/>
                <a:ea typeface="ＭＳ Ｐゴシック" panose="020B0600070205080204" pitchFamily="34" charset="-128"/>
              </a:rPr>
              <a:t>restant</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en</a:t>
            </a:r>
            <a:r>
              <a:rPr lang="en-US" altLang="en-US" sz="2400" dirty="0" smtClean="0">
                <a:solidFill>
                  <a:srgbClr val="929292"/>
                </a:solidFill>
                <a:latin typeface="Gill Sans Std Light" charset="0"/>
                <a:ea typeface="ＭＳ Ｐゴシック" panose="020B0600070205080204" pitchFamily="34" charset="-128"/>
              </a:rPr>
              <a:t> aides </a:t>
            </a:r>
            <a:r>
              <a:rPr lang="en-US" altLang="en-US" sz="2400" dirty="0" err="1" smtClean="0">
                <a:solidFill>
                  <a:srgbClr val="929292"/>
                </a:solidFill>
                <a:latin typeface="Gill Sans Std Light" charset="0"/>
                <a:ea typeface="ＭＳ Ｐゴシック" panose="020B0600070205080204" pitchFamily="34" charset="-128"/>
              </a:rPr>
              <a:t>financières</a:t>
            </a:r>
            <a:r>
              <a:rPr lang="en-US" altLang="en-US" sz="2400" dirty="0" smtClean="0">
                <a:solidFill>
                  <a:srgbClr val="929292"/>
                </a:solidFill>
                <a:latin typeface="Gill Sans Std Light" charset="0"/>
                <a:ea typeface="ＭＳ Ｐゴシック" panose="020B0600070205080204" pitchFamily="34" charset="-128"/>
              </a:rPr>
              <a:t>.</a:t>
            </a: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Cette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répartition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varie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selon</a:t>
            </a:r>
            <a:r>
              <a:rPr lang="en-US" altLang="en-US" sz="2400" dirty="0" smtClean="0">
                <a:solidFill>
                  <a:srgbClr val="929292"/>
                </a:solidFill>
                <a:latin typeface="Gill Sans Std Light" charset="0"/>
                <a:ea typeface="ＭＳ Ｐゴシック" panose="020B0600070205080204" pitchFamily="34" charset="-128"/>
              </a:rPr>
              <a:t> la </a:t>
            </a:r>
            <a:r>
              <a:rPr lang="en-US" altLang="en-US" sz="2400" dirty="0" err="1" smtClean="0">
                <a:solidFill>
                  <a:srgbClr val="929292"/>
                </a:solidFill>
                <a:latin typeface="Gill Sans Std Light" charset="0"/>
                <a:ea typeface="ＭＳ Ｐゴシック" panose="020B0600070205080204" pitchFamily="34" charset="-128"/>
              </a:rPr>
              <a:t>taille</a:t>
            </a:r>
            <a:r>
              <a:rPr lang="en-US" altLang="en-US" sz="2400" dirty="0" smtClean="0">
                <a:solidFill>
                  <a:srgbClr val="929292"/>
                </a:solidFill>
                <a:latin typeface="Gill Sans Std Light" charset="0"/>
                <a:ea typeface="ＭＳ Ｐゴシック" panose="020B0600070205080204" pitchFamily="34" charset="-128"/>
              </a:rPr>
              <a:t> des CPAS:</a:t>
            </a:r>
          </a:p>
        </p:txBody>
      </p:sp>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2"/>
          <p:cNvGraphicFramePr>
            <a:graphicFrameLocks/>
          </p:cNvGraphicFramePr>
          <p:nvPr/>
        </p:nvGraphicFramePr>
        <p:xfrm>
          <a:off x="914400" y="2950464"/>
          <a:ext cx="6998208" cy="32796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941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569913"/>
            <a:ext cx="8229600" cy="5438775"/>
          </a:xfrm>
        </p:spPr>
        <p:txBody>
          <a:bodyPr/>
          <a:lstStyle/>
          <a:p>
            <a:pPr marL="0" indent="0" eaLnBrk="1" hangingPunct="1">
              <a:lnSpc>
                <a:spcPct val="90000"/>
              </a:lnSpc>
              <a:buFont typeface="Arial" panose="020B0604020202020204" pitchFamily="34" charset="0"/>
              <a:buNone/>
            </a:pPr>
            <a:r>
              <a:rPr lang="en-US" altLang="en-US" dirty="0" err="1" smtClean="0">
                <a:solidFill>
                  <a:srgbClr val="F8C444"/>
                </a:solidFill>
                <a:latin typeface="Gill Sans Std" charset="0"/>
                <a:ea typeface="ＭＳ Ｐゴシック" panose="020B0600070205080204" pitchFamily="34" charset="-128"/>
              </a:rPr>
              <a:t>Utilisation</a:t>
            </a:r>
            <a:r>
              <a:rPr lang="en-US" altLang="en-US" dirty="0" smtClean="0">
                <a:solidFill>
                  <a:srgbClr val="F8C444"/>
                </a:solidFill>
                <a:latin typeface="Gill Sans Std" charset="0"/>
                <a:ea typeface="ＭＳ Ｐゴシック" panose="020B0600070205080204" pitchFamily="34" charset="-128"/>
              </a:rPr>
              <a:t> des subsides – </a:t>
            </a:r>
            <a:r>
              <a:rPr lang="en-US" altLang="en-US" dirty="0" err="1" smtClean="0">
                <a:solidFill>
                  <a:srgbClr val="F8C444"/>
                </a:solidFill>
                <a:latin typeface="Gill Sans Std" charset="0"/>
                <a:ea typeface="ＭＳ Ｐゴシック" panose="020B0600070205080204" pitchFamily="34" charset="-128"/>
              </a:rPr>
              <a:t>chiffres-clés</a:t>
            </a:r>
            <a:r>
              <a:rPr lang="en-US" altLang="en-US" dirty="0" smtClean="0">
                <a:solidFill>
                  <a:srgbClr val="F8C444"/>
                </a:solidFill>
                <a:latin typeface="Gill Sans Std" charset="0"/>
                <a:ea typeface="ＭＳ Ｐゴシック" panose="020B0600070205080204" pitchFamily="34" charset="-128"/>
              </a:rPr>
              <a:t> 2017</a:t>
            </a:r>
          </a:p>
          <a:p>
            <a:pPr marL="0" indent="0" eaLnBrk="1" hangingPunct="1">
              <a:lnSpc>
                <a:spcPct val="90000"/>
              </a:lnSpc>
              <a:buFont typeface="Arial" panose="020B0604020202020204" pitchFamily="34" charset="0"/>
              <a:buNone/>
            </a:pPr>
            <a:endParaRPr lang="en-US" altLang="en-US" sz="2000" dirty="0" smtClean="0">
              <a:solidFill>
                <a:srgbClr val="929292"/>
              </a:solidFill>
              <a:latin typeface="Gill Sans Std" charset="0"/>
              <a:ea typeface="ＭＳ Ｐゴシック" panose="020B0600070205080204" pitchFamily="34" charset="-128"/>
            </a:endParaRP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Les CPAS </a:t>
            </a:r>
            <a:r>
              <a:rPr lang="en-US" altLang="en-US" sz="2400" dirty="0" err="1" smtClean="0">
                <a:solidFill>
                  <a:srgbClr val="929292"/>
                </a:solidFill>
                <a:latin typeface="Gill Sans Std Light" charset="0"/>
                <a:ea typeface="ＭＳ Ｐゴシック" panose="020B0600070205080204" pitchFamily="34" charset="-128"/>
              </a:rPr>
              <a:t>ont</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consacré</a:t>
            </a:r>
            <a:r>
              <a:rPr lang="en-US" altLang="en-US" sz="2400" dirty="0" smtClean="0">
                <a:solidFill>
                  <a:srgbClr val="929292"/>
                </a:solidFill>
                <a:latin typeface="Gill Sans Std Light" charset="0"/>
                <a:ea typeface="ＭＳ Ｐゴシック" panose="020B0600070205080204" pitchFamily="34" charset="-128"/>
              </a:rPr>
              <a:t> en </a:t>
            </a:r>
            <a:r>
              <a:rPr lang="en-US" altLang="en-US" sz="2400" dirty="0" err="1" smtClean="0">
                <a:solidFill>
                  <a:srgbClr val="929292"/>
                </a:solidFill>
                <a:latin typeface="Gill Sans Std Light" charset="0"/>
                <a:ea typeface="ＭＳ Ｐゴシック" panose="020B0600070205080204" pitchFamily="34" charset="-128"/>
              </a:rPr>
              <a:t>moyenne</a:t>
            </a:r>
            <a:r>
              <a:rPr lang="en-US" altLang="en-US" sz="2400" dirty="0" smtClean="0">
                <a:solidFill>
                  <a:srgbClr val="929292"/>
                </a:solidFill>
                <a:latin typeface="Gill Sans Std Light" charset="0"/>
                <a:ea typeface="ＭＳ Ｐゴシック" panose="020B0600070205080204" pitchFamily="34" charset="-128"/>
              </a:rPr>
              <a:t> 59,4% des aides </a:t>
            </a:r>
            <a:r>
              <a:rPr lang="en-US" altLang="en-US" sz="2400" dirty="0" err="1" smtClean="0">
                <a:solidFill>
                  <a:srgbClr val="929292"/>
                </a:solidFill>
                <a:latin typeface="Gill Sans Std Light" charset="0"/>
                <a:ea typeface="ＭＳ Ｐゴシック" panose="020B0600070205080204" pitchFamily="34" charset="-128"/>
              </a:rPr>
              <a:t>financières</a:t>
            </a:r>
            <a:r>
              <a:rPr lang="en-US" altLang="en-US" sz="2400" dirty="0" smtClean="0">
                <a:solidFill>
                  <a:srgbClr val="929292"/>
                </a:solidFill>
                <a:latin typeface="Gill Sans Std Light" charset="0"/>
                <a:ea typeface="ＭＳ Ｐゴシック" panose="020B0600070205080204" pitchFamily="34" charset="-128"/>
              </a:rPr>
              <a:t> aux </a:t>
            </a:r>
            <a:r>
              <a:rPr lang="en-US" altLang="en-US" sz="2400" dirty="0" err="1" smtClean="0">
                <a:solidFill>
                  <a:srgbClr val="929292"/>
                </a:solidFill>
                <a:latin typeface="Gill Sans Std Light" charset="0"/>
                <a:ea typeface="ＭＳ Ｐゴシック" panose="020B0600070205080204" pitchFamily="34" charset="-128"/>
              </a:rPr>
              <a:t>bénéficiaires</a:t>
            </a:r>
            <a:r>
              <a:rPr lang="en-US" altLang="en-US" sz="2400" dirty="0" smtClean="0">
                <a:solidFill>
                  <a:srgbClr val="929292"/>
                </a:solidFill>
                <a:latin typeface="Gill Sans Std Light" charset="0"/>
                <a:ea typeface="ＭＳ Ｐゴシック" panose="020B0600070205080204" pitchFamily="34" charset="-128"/>
              </a:rPr>
              <a:t>, 26,8% à des tiers et 13,9% à d’autres aides.</a:t>
            </a:r>
          </a:p>
          <a:p>
            <a:pPr marL="0" indent="0" eaLnBrk="1" hangingPunct="1">
              <a:lnSpc>
                <a:spcPct val="90000"/>
              </a:lnSpc>
            </a:pPr>
            <a:r>
              <a:rPr lang="en-US" altLang="en-US" sz="2400" dirty="0" err="1" smtClean="0">
                <a:solidFill>
                  <a:srgbClr val="929292"/>
                </a:solidFill>
                <a:latin typeface="Gill Sans Std Light" charset="0"/>
                <a:ea typeface="ＭＳ Ｐゴシック" panose="020B0600070205080204" pitchFamily="34" charset="-128"/>
              </a:rPr>
              <a:t>Cette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répartition</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varie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fortement</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selon</a:t>
            </a:r>
            <a:r>
              <a:rPr lang="en-US" altLang="en-US" sz="2400" dirty="0" smtClean="0">
                <a:solidFill>
                  <a:srgbClr val="929292"/>
                </a:solidFill>
                <a:latin typeface="Gill Sans Std Light" charset="0"/>
                <a:ea typeface="ＭＳ Ｐゴシック" panose="020B0600070205080204" pitchFamily="34" charset="-128"/>
              </a:rPr>
              <a:t> la </a:t>
            </a:r>
            <a:r>
              <a:rPr lang="en-US" altLang="en-US" sz="2400" dirty="0" err="1" smtClean="0">
                <a:solidFill>
                  <a:srgbClr val="929292"/>
                </a:solidFill>
                <a:latin typeface="Gill Sans Std Light" charset="0"/>
                <a:ea typeface="ＭＳ Ｐゴシック" panose="020B0600070205080204" pitchFamily="34" charset="-128"/>
              </a:rPr>
              <a:t>taille</a:t>
            </a:r>
            <a:r>
              <a:rPr lang="en-US" altLang="en-US" sz="2400" dirty="0" smtClean="0">
                <a:solidFill>
                  <a:srgbClr val="929292"/>
                </a:solidFill>
                <a:latin typeface="Gill Sans Std Light" charset="0"/>
                <a:ea typeface="ＭＳ Ｐゴシック" panose="020B0600070205080204" pitchFamily="34" charset="-128"/>
              </a:rPr>
              <a:t> des CPAS:</a:t>
            </a:r>
          </a:p>
        </p:txBody>
      </p:sp>
      <p:pic>
        <p:nvPicPr>
          <p:cNvPr id="40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3"/>
          <p:cNvGraphicFramePr>
            <a:graphicFrameLocks/>
          </p:cNvGraphicFramePr>
          <p:nvPr/>
        </p:nvGraphicFramePr>
        <p:xfrm>
          <a:off x="950976" y="3023616"/>
          <a:ext cx="6986016" cy="3255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499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a:t>Principes généraux des deux subventions</a:t>
            </a:r>
          </a:p>
        </p:txBody>
      </p:sp>
      <p:sp>
        <p:nvSpPr>
          <p:cNvPr id="4" name="Tijdelijke aanduiding voor inhoud 3"/>
          <p:cNvSpPr>
            <a:spLocks noGrp="1"/>
          </p:cNvSpPr>
          <p:nvPr>
            <p:ph idx="11"/>
            <p:custDataLst>
              <p:tags r:id="rId2"/>
            </p:custDataLst>
          </p:nvPr>
        </p:nvSpPr>
        <p:spPr>
          <a:xfrm>
            <a:off x="457200" y="1651380"/>
            <a:ext cx="8229600" cy="4009124"/>
          </a:xfrm>
        </p:spPr>
        <p:txBody>
          <a:bodyPr/>
          <a:lstStyle/>
          <a:p>
            <a:pPr rtl="0"/>
            <a:r>
              <a:rPr b="1" dirty="0"/>
              <a:t>Pas de double </a:t>
            </a:r>
            <a:r>
              <a:rPr b="1" dirty="0" err="1" smtClean="0"/>
              <a:t>subventionnement</a:t>
            </a:r>
            <a:r>
              <a:rPr lang="en-GB" b="1" dirty="0"/>
              <a:t> </a:t>
            </a:r>
            <a:r>
              <a:rPr b="1" dirty="0" smtClean="0"/>
              <a:t>:</a:t>
            </a:r>
            <a:endParaRPr b="1" dirty="0"/>
          </a:p>
          <a:p>
            <a:pPr lvl="1" rtl="0"/>
            <a:r>
              <a:rPr lang="fr-FR" i="1" u="sng" dirty="0" smtClean="0"/>
              <a:t>Principe</a:t>
            </a:r>
            <a:r>
              <a:rPr lang="fr-FR" dirty="0" smtClean="0"/>
              <a:t>:  </a:t>
            </a:r>
            <a:r>
              <a:rPr dirty="0" err="1" smtClean="0"/>
              <a:t>Deux</a:t>
            </a:r>
            <a:r>
              <a:rPr dirty="0" smtClean="0"/>
              <a:t> </a:t>
            </a:r>
            <a:r>
              <a:rPr dirty="0"/>
              <a:t>subventions ne </a:t>
            </a:r>
            <a:r>
              <a:rPr dirty="0" err="1"/>
              <a:t>peuvent</a:t>
            </a:r>
            <a:r>
              <a:rPr dirty="0"/>
              <a:t> </a:t>
            </a:r>
            <a:r>
              <a:rPr dirty="0" err="1"/>
              <a:t>jamais</a:t>
            </a:r>
            <a:r>
              <a:rPr dirty="0"/>
              <a:t> </a:t>
            </a:r>
            <a:endParaRPr lang="fr-FR" dirty="0" smtClean="0"/>
          </a:p>
          <a:p>
            <a:pPr marL="457200" lvl="1" indent="0" rtl="0">
              <a:buNone/>
            </a:pPr>
            <a:r>
              <a:rPr lang="fr-FR" dirty="0" smtClean="0"/>
              <a:t>    </a:t>
            </a:r>
            <a:r>
              <a:rPr dirty="0" err="1" smtClean="0"/>
              <a:t>être</a:t>
            </a:r>
            <a:r>
              <a:rPr dirty="0" smtClean="0"/>
              <a:t> </a:t>
            </a:r>
            <a:r>
              <a:rPr dirty="0" err="1"/>
              <a:t>octroyées</a:t>
            </a:r>
            <a:r>
              <a:rPr dirty="0"/>
              <a:t> pour un </a:t>
            </a:r>
            <a:r>
              <a:rPr dirty="0" err="1"/>
              <a:t>même</a:t>
            </a:r>
            <a:r>
              <a:rPr dirty="0"/>
              <a:t> </a:t>
            </a:r>
            <a:r>
              <a:rPr dirty="0" err="1"/>
              <a:t>montant</a:t>
            </a:r>
            <a:r>
              <a:rPr dirty="0"/>
              <a:t>. </a:t>
            </a:r>
          </a:p>
          <a:p>
            <a:pPr lvl="1" rtl="0"/>
            <a:r>
              <a:rPr lang="fr-FR" i="1" u="sng" dirty="0" smtClean="0">
                <a:solidFill>
                  <a:srgbClr val="929292"/>
                </a:solidFill>
              </a:rPr>
              <a:t>Exception</a:t>
            </a:r>
            <a:r>
              <a:rPr lang="fr-FR" dirty="0" smtClean="0">
                <a:solidFill>
                  <a:srgbClr val="929292"/>
                </a:solidFill>
              </a:rPr>
              <a:t>: </a:t>
            </a:r>
            <a:r>
              <a:rPr dirty="0" smtClean="0">
                <a:solidFill>
                  <a:srgbClr val="929292"/>
                </a:solidFill>
              </a:rPr>
              <a:t>Si </a:t>
            </a:r>
            <a:r>
              <a:rPr dirty="0" err="1">
                <a:solidFill>
                  <a:srgbClr val="929292"/>
                </a:solidFill>
              </a:rPr>
              <a:t>seule</a:t>
            </a:r>
            <a:r>
              <a:rPr dirty="0">
                <a:solidFill>
                  <a:srgbClr val="929292"/>
                </a:solidFill>
              </a:rPr>
              <a:t> </a:t>
            </a:r>
            <a:r>
              <a:rPr dirty="0" err="1">
                <a:solidFill>
                  <a:srgbClr val="929292"/>
                </a:solidFill>
              </a:rPr>
              <a:t>une</a:t>
            </a:r>
            <a:r>
              <a:rPr dirty="0">
                <a:solidFill>
                  <a:srgbClr val="929292"/>
                </a:solidFill>
              </a:rPr>
              <a:t> </a:t>
            </a:r>
            <a:r>
              <a:rPr dirty="0" err="1">
                <a:solidFill>
                  <a:srgbClr val="929292"/>
                </a:solidFill>
              </a:rPr>
              <a:t>partie</a:t>
            </a:r>
            <a:r>
              <a:rPr dirty="0">
                <a:solidFill>
                  <a:srgbClr val="929292"/>
                </a:solidFill>
              </a:rPr>
              <a:t> est </a:t>
            </a:r>
            <a:r>
              <a:rPr dirty="0" err="1">
                <a:solidFill>
                  <a:srgbClr val="929292"/>
                </a:solidFill>
              </a:rPr>
              <a:t>couverte</a:t>
            </a:r>
            <a:r>
              <a:rPr dirty="0">
                <a:solidFill>
                  <a:srgbClr val="929292"/>
                </a:solidFill>
              </a:rPr>
              <a:t> par </a:t>
            </a:r>
            <a:r>
              <a:rPr dirty="0" err="1">
                <a:solidFill>
                  <a:srgbClr val="929292"/>
                </a:solidFill>
              </a:rPr>
              <a:t>une</a:t>
            </a:r>
            <a:r>
              <a:rPr dirty="0">
                <a:solidFill>
                  <a:srgbClr val="929292"/>
                </a:solidFill>
              </a:rPr>
              <a:t> subvention, le </a:t>
            </a:r>
            <a:r>
              <a:rPr dirty="0" err="1">
                <a:solidFill>
                  <a:srgbClr val="929292"/>
                </a:solidFill>
              </a:rPr>
              <a:t>solde</a:t>
            </a:r>
            <a:r>
              <a:rPr dirty="0">
                <a:solidFill>
                  <a:srgbClr val="929292"/>
                </a:solidFill>
              </a:rPr>
              <a:t> </a:t>
            </a:r>
            <a:r>
              <a:rPr dirty="0" err="1">
                <a:solidFill>
                  <a:srgbClr val="929292"/>
                </a:solidFill>
              </a:rPr>
              <a:t>peut</a:t>
            </a:r>
            <a:r>
              <a:rPr dirty="0">
                <a:solidFill>
                  <a:srgbClr val="929292"/>
                </a:solidFill>
              </a:rPr>
              <a:t> </a:t>
            </a:r>
            <a:r>
              <a:rPr dirty="0" err="1">
                <a:solidFill>
                  <a:srgbClr val="929292"/>
                </a:solidFill>
              </a:rPr>
              <a:t>être</a:t>
            </a:r>
            <a:r>
              <a:rPr dirty="0">
                <a:solidFill>
                  <a:srgbClr val="929292"/>
                </a:solidFill>
              </a:rPr>
              <a:t> </a:t>
            </a:r>
            <a:r>
              <a:rPr dirty="0" err="1">
                <a:solidFill>
                  <a:srgbClr val="929292"/>
                </a:solidFill>
              </a:rPr>
              <a:t>éventuellement</a:t>
            </a:r>
            <a:r>
              <a:rPr dirty="0">
                <a:solidFill>
                  <a:srgbClr val="929292"/>
                </a:solidFill>
              </a:rPr>
              <a:t> </a:t>
            </a:r>
            <a:r>
              <a:rPr lang="fr-FR" dirty="0" smtClean="0">
                <a:solidFill>
                  <a:srgbClr val="929292"/>
                </a:solidFill>
              </a:rPr>
              <a:t>être couvert par une </a:t>
            </a:r>
            <a:r>
              <a:rPr dirty="0" err="1" smtClean="0">
                <a:solidFill>
                  <a:srgbClr val="929292"/>
                </a:solidFill>
              </a:rPr>
              <a:t>autre</a:t>
            </a:r>
            <a:r>
              <a:rPr dirty="0" smtClean="0">
                <a:solidFill>
                  <a:srgbClr val="929292"/>
                </a:solidFill>
              </a:rPr>
              <a:t> </a:t>
            </a:r>
            <a:r>
              <a:rPr dirty="0">
                <a:solidFill>
                  <a:srgbClr val="929292"/>
                </a:solidFill>
              </a:rPr>
              <a:t>subvention (si les </a:t>
            </a:r>
            <a:r>
              <a:rPr dirty="0" err="1">
                <a:solidFill>
                  <a:srgbClr val="929292"/>
                </a:solidFill>
              </a:rPr>
              <a:t>autres</a:t>
            </a:r>
            <a:r>
              <a:rPr dirty="0">
                <a:solidFill>
                  <a:srgbClr val="929292"/>
                </a:solidFill>
              </a:rPr>
              <a:t> conditions </a:t>
            </a:r>
            <a:r>
              <a:rPr dirty="0" err="1">
                <a:solidFill>
                  <a:srgbClr val="929292"/>
                </a:solidFill>
              </a:rPr>
              <a:t>sont</a:t>
            </a:r>
            <a:r>
              <a:rPr dirty="0">
                <a:solidFill>
                  <a:srgbClr val="929292"/>
                </a:solidFill>
              </a:rPr>
              <a:t> </a:t>
            </a:r>
            <a:r>
              <a:rPr dirty="0" err="1">
                <a:solidFill>
                  <a:srgbClr val="929292"/>
                </a:solidFill>
              </a:rPr>
              <a:t>remplies</a:t>
            </a:r>
            <a:r>
              <a:rPr dirty="0">
                <a:solidFill>
                  <a:srgbClr val="929292"/>
                </a:solidFill>
              </a:rPr>
              <a:t>).</a:t>
            </a:r>
          </a:p>
          <a:p>
            <a:pPr rtl="0"/>
            <a:r>
              <a:rPr b="1" dirty="0"/>
              <a:t>Pas </a:t>
            </a:r>
            <a:r>
              <a:rPr b="1" dirty="0" err="1"/>
              <a:t>d'intervention</a:t>
            </a:r>
            <a:r>
              <a:rPr b="1" dirty="0"/>
              <a:t> </a:t>
            </a:r>
            <a:r>
              <a:rPr b="1" dirty="0" err="1"/>
              <a:t>dans</a:t>
            </a:r>
            <a:r>
              <a:rPr b="1" dirty="0"/>
              <a:t> les </a:t>
            </a:r>
            <a:r>
              <a:rPr b="1" dirty="0" err="1"/>
              <a:t>coûts</a:t>
            </a:r>
            <a:r>
              <a:rPr b="1" dirty="0"/>
              <a:t> que le CPAS </a:t>
            </a:r>
            <a:r>
              <a:rPr b="1" dirty="0" err="1"/>
              <a:t>doit</a:t>
            </a:r>
            <a:r>
              <a:rPr b="1" dirty="0"/>
              <a:t> </a:t>
            </a:r>
            <a:r>
              <a:rPr b="1" dirty="0" err="1"/>
              <a:t>légalement</a:t>
            </a:r>
            <a:r>
              <a:rPr b="1" dirty="0"/>
              <a:t> </a:t>
            </a:r>
            <a:r>
              <a:rPr b="1" dirty="0" err="1"/>
              <a:t>prendre</a:t>
            </a:r>
            <a:r>
              <a:rPr b="1" dirty="0"/>
              <a:t> en charge </a:t>
            </a:r>
            <a:r>
              <a:rPr dirty="0"/>
              <a:t>(p. ex. </a:t>
            </a:r>
            <a:r>
              <a:rPr lang="fr-FR" dirty="0" smtClean="0"/>
              <a:t>une série d’aides sociales non subsidiées</a:t>
            </a:r>
            <a:r>
              <a:rPr dirty="0" smtClean="0"/>
              <a:t>).</a:t>
            </a:r>
            <a:endParaRPr dirty="0"/>
          </a:p>
          <a:p>
            <a:pPr marL="0" indent="0" rtl="0">
              <a:buNone/>
            </a:pPr>
            <a:r>
              <a:rPr dirty="0"/>
              <a:t>	</a:t>
            </a:r>
          </a:p>
        </p:txBody>
      </p:sp>
    </p:spTree>
    <p:extLst>
      <p:ext uri="{BB962C8B-B14F-4D97-AF65-F5344CB8AC3E}">
        <p14:creationId xmlns:p14="http://schemas.microsoft.com/office/powerpoint/2010/main" val="974300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569913"/>
            <a:ext cx="8229600" cy="5438775"/>
          </a:xfrm>
        </p:spPr>
        <p:txBody>
          <a:bodyPr/>
          <a:lstStyle/>
          <a:p>
            <a:pPr marL="0" indent="0" eaLnBrk="1" hangingPunct="1">
              <a:lnSpc>
                <a:spcPct val="90000"/>
              </a:lnSpc>
              <a:buFont typeface="Arial" panose="020B0604020202020204" pitchFamily="34" charset="0"/>
              <a:buNone/>
            </a:pPr>
            <a:r>
              <a:rPr lang="en-US" altLang="en-US" dirty="0" err="1" smtClean="0">
                <a:solidFill>
                  <a:srgbClr val="F8C444"/>
                </a:solidFill>
                <a:latin typeface="Gill Sans Std" charset="0"/>
                <a:ea typeface="ＭＳ Ｐゴシック" panose="020B0600070205080204" pitchFamily="34" charset="-128"/>
              </a:rPr>
              <a:t>Utilisation</a:t>
            </a:r>
            <a:r>
              <a:rPr lang="en-US" altLang="en-US" dirty="0" smtClean="0">
                <a:solidFill>
                  <a:srgbClr val="F8C444"/>
                </a:solidFill>
                <a:latin typeface="Gill Sans Std" charset="0"/>
                <a:ea typeface="ＭＳ Ｐゴシック" panose="020B0600070205080204" pitchFamily="34" charset="-128"/>
              </a:rPr>
              <a:t> des subsides – </a:t>
            </a:r>
            <a:r>
              <a:rPr lang="en-US" altLang="en-US" dirty="0" err="1" smtClean="0">
                <a:solidFill>
                  <a:srgbClr val="F8C444"/>
                </a:solidFill>
                <a:latin typeface="Gill Sans Std" charset="0"/>
                <a:ea typeface="ＭＳ Ｐゴシック" panose="020B0600070205080204" pitchFamily="34" charset="-128"/>
              </a:rPr>
              <a:t>chiffres-clés</a:t>
            </a:r>
            <a:r>
              <a:rPr lang="en-US" altLang="en-US" dirty="0" smtClean="0">
                <a:solidFill>
                  <a:srgbClr val="F8C444"/>
                </a:solidFill>
                <a:latin typeface="Gill Sans Std" charset="0"/>
                <a:ea typeface="ＭＳ Ｐゴシック" panose="020B0600070205080204" pitchFamily="34" charset="-128"/>
              </a:rPr>
              <a:t> 2017</a:t>
            </a:r>
            <a:endParaRPr lang="en-US" altLang="en-US" sz="2000" dirty="0" smtClean="0">
              <a:solidFill>
                <a:srgbClr val="929292"/>
              </a:solidFill>
              <a:latin typeface="Gill Sans Std" charset="0"/>
              <a:ea typeface="ＭＳ Ｐゴシック" panose="020B0600070205080204" pitchFamily="34" charset="-128"/>
            </a:endParaRP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Les CPAS ayant </a:t>
            </a:r>
            <a:r>
              <a:rPr lang="en-US" altLang="en-US" sz="2400" dirty="0" err="1" smtClean="0">
                <a:solidFill>
                  <a:srgbClr val="929292"/>
                </a:solidFill>
                <a:latin typeface="Gill Sans Std Light" charset="0"/>
                <a:ea typeface="ＭＳ Ｐゴシック" panose="020B0600070205080204" pitchFamily="34" charset="-128"/>
              </a:rPr>
              <a:t>reporté</a:t>
            </a:r>
            <a:r>
              <a:rPr lang="en-US" altLang="en-US" sz="2400" dirty="0" smtClean="0">
                <a:solidFill>
                  <a:srgbClr val="929292"/>
                </a:solidFill>
                <a:latin typeface="Gill Sans Std Light" charset="0"/>
                <a:ea typeface="ＭＳ Ｐゴシック" panose="020B0600070205080204" pitchFamily="34" charset="-128"/>
              </a:rPr>
              <a:t> des subsides en </a:t>
            </a:r>
            <a:r>
              <a:rPr lang="en-US" altLang="en-US" sz="2400" dirty="0" err="1" smtClean="0">
                <a:solidFill>
                  <a:srgbClr val="929292"/>
                </a:solidFill>
                <a:latin typeface="Gill Sans Std Light" charset="0"/>
                <a:ea typeface="ＭＳ Ｐゴシック" panose="020B0600070205080204" pitchFamily="34" charset="-128"/>
              </a:rPr>
              <a:t>ont</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reporté</a:t>
            </a:r>
            <a:r>
              <a:rPr lang="en-US" altLang="en-US" sz="2400" dirty="0" smtClean="0">
                <a:solidFill>
                  <a:srgbClr val="929292"/>
                </a:solidFill>
                <a:latin typeface="Gill Sans Std Light" charset="0"/>
                <a:ea typeface="ＭＳ Ｐゴシック" panose="020B0600070205080204" pitchFamily="34" charset="-128"/>
              </a:rPr>
              <a:t> en </a:t>
            </a:r>
            <a:r>
              <a:rPr lang="en-US" altLang="en-US" sz="2400" dirty="0" err="1" smtClean="0">
                <a:solidFill>
                  <a:srgbClr val="929292"/>
                </a:solidFill>
                <a:latin typeface="Gill Sans Std Light" charset="0"/>
                <a:ea typeface="ＭＳ Ｐゴシック" panose="020B0600070205080204" pitchFamily="34" charset="-128"/>
              </a:rPr>
              <a:t>moyenne</a:t>
            </a:r>
            <a:r>
              <a:rPr lang="en-US" altLang="en-US" sz="2400" dirty="0" smtClean="0">
                <a:solidFill>
                  <a:srgbClr val="929292"/>
                </a:solidFill>
                <a:latin typeface="Gill Sans Std Light" charset="0"/>
                <a:ea typeface="ＭＳ Ｐゴシック" panose="020B0600070205080204" pitchFamily="34" charset="-128"/>
              </a:rPr>
              <a:t> 44,6%.</a:t>
            </a:r>
          </a:p>
          <a:p>
            <a:pPr marL="0" indent="0" eaLnBrk="1" hangingPunct="1">
              <a:lnSpc>
                <a:spcPct val="90000"/>
              </a:lnSpc>
            </a:pP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Cette</a:t>
            </a:r>
            <a:r>
              <a:rPr lang="en-US" altLang="en-US" sz="2400" dirty="0" smtClean="0">
                <a:solidFill>
                  <a:srgbClr val="929292"/>
                </a:solidFill>
                <a:latin typeface="Gill Sans Std Light" charset="0"/>
                <a:ea typeface="ＭＳ Ｐゴシック" panose="020B0600070205080204" pitchFamily="34" charset="-128"/>
              </a:rPr>
              <a:t> proportion </a:t>
            </a:r>
            <a:r>
              <a:rPr lang="en-US" altLang="en-US" sz="2400" dirty="0" err="1" smtClean="0">
                <a:solidFill>
                  <a:srgbClr val="929292"/>
                </a:solidFill>
                <a:latin typeface="Gill Sans Std Light" charset="0"/>
                <a:ea typeface="ＭＳ Ｐゴシック" panose="020B0600070205080204" pitchFamily="34" charset="-128"/>
              </a:rPr>
              <a:t>varie</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également</a:t>
            </a:r>
            <a:r>
              <a:rPr lang="en-US" altLang="en-US" sz="2400" dirty="0" smtClean="0">
                <a:solidFill>
                  <a:srgbClr val="929292"/>
                </a:solidFill>
                <a:latin typeface="Gill Sans Std Light" charset="0"/>
                <a:ea typeface="ＭＳ Ｐゴシック" panose="020B0600070205080204" pitchFamily="34" charset="-128"/>
              </a:rPr>
              <a:t> </a:t>
            </a:r>
            <a:r>
              <a:rPr lang="en-US" altLang="en-US" sz="2400" dirty="0" err="1" smtClean="0">
                <a:solidFill>
                  <a:srgbClr val="929292"/>
                </a:solidFill>
                <a:latin typeface="Gill Sans Std Light" charset="0"/>
                <a:ea typeface="ＭＳ Ｐゴシック" panose="020B0600070205080204" pitchFamily="34" charset="-128"/>
              </a:rPr>
              <a:t>selon</a:t>
            </a:r>
            <a:r>
              <a:rPr lang="en-US" altLang="en-US" sz="2400" dirty="0" smtClean="0">
                <a:solidFill>
                  <a:srgbClr val="929292"/>
                </a:solidFill>
                <a:latin typeface="Gill Sans Std Light" charset="0"/>
                <a:ea typeface="ＭＳ Ｐゴシック" panose="020B0600070205080204" pitchFamily="34" charset="-128"/>
              </a:rPr>
              <a:t> la </a:t>
            </a:r>
            <a:r>
              <a:rPr lang="en-US" altLang="en-US" sz="2400" dirty="0" err="1" smtClean="0">
                <a:solidFill>
                  <a:srgbClr val="929292"/>
                </a:solidFill>
                <a:latin typeface="Gill Sans Std Light" charset="0"/>
                <a:ea typeface="ＭＳ Ｐゴシック" panose="020B0600070205080204" pitchFamily="34" charset="-128"/>
              </a:rPr>
              <a:t>taille</a:t>
            </a:r>
            <a:r>
              <a:rPr lang="en-US" altLang="en-US" sz="2400" dirty="0" smtClean="0">
                <a:solidFill>
                  <a:srgbClr val="929292"/>
                </a:solidFill>
                <a:latin typeface="Gill Sans Std Light" charset="0"/>
                <a:ea typeface="ＭＳ Ｐゴシック" panose="020B0600070205080204" pitchFamily="34" charset="-128"/>
              </a:rPr>
              <a:t> des CPAS:</a:t>
            </a:r>
          </a:p>
        </p:txBody>
      </p:sp>
      <p:pic>
        <p:nvPicPr>
          <p:cNvPr id="4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Chart 1"/>
          <p:cNvGraphicFramePr>
            <a:graphicFrameLocks/>
          </p:cNvGraphicFramePr>
          <p:nvPr/>
        </p:nvGraphicFramePr>
        <p:xfrm>
          <a:off x="827088" y="2619375"/>
          <a:ext cx="7348537" cy="3440113"/>
        </p:xfrm>
        <a:graphic>
          <a:graphicData uri="http://schemas.openxmlformats.org/presentationml/2006/ole">
            <mc:AlternateContent xmlns:mc="http://schemas.openxmlformats.org/markup-compatibility/2006">
              <mc:Choice xmlns:v="urn:schemas-microsoft-com:vml" Requires="v">
                <p:oleObj spid="_x0000_s1090" name="Chart" r:id="rId5" imgW="7358510" imgH="3450635" progId="Excel.Chart.8">
                  <p:embed/>
                </p:oleObj>
              </mc:Choice>
              <mc:Fallback>
                <p:oleObj name="Chart" r:id="rId5" imgW="7358510" imgH="345063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2619375"/>
                        <a:ext cx="7348537" cy="344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3984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24" y="166446"/>
            <a:ext cx="7959144" cy="5139869"/>
          </a:xfrm>
          <a:prstGeom prst="rect">
            <a:avLst/>
          </a:prstGeom>
        </p:spPr>
        <p:txBody>
          <a:bodyPr wrap="square">
            <a:spAutoFit/>
          </a:bodyPr>
          <a:lstStyle/>
          <a:p>
            <a:endParaRPr lang="en-US" sz="3200" dirty="0" smtClean="0">
              <a:solidFill>
                <a:srgbClr val="F8C444"/>
              </a:solidFill>
              <a:latin typeface="Gill Sans Std"/>
              <a:ea typeface="ＭＳ Ｐゴシック" charset="0"/>
            </a:endParaRPr>
          </a:p>
          <a:p>
            <a:r>
              <a:rPr lang="en-US" sz="3200" dirty="0" smtClean="0">
                <a:solidFill>
                  <a:srgbClr val="F8C444"/>
                </a:solidFill>
                <a:latin typeface="Gill Sans Std"/>
                <a:ea typeface="ＭＳ Ｐゴシック" charset="0"/>
              </a:rPr>
              <a:t>Subvention </a:t>
            </a:r>
            <a:r>
              <a:rPr lang="en-US" sz="3200" dirty="0">
                <a:solidFill>
                  <a:srgbClr val="F8C444"/>
                </a:solidFill>
                <a:latin typeface="Gill Sans Std"/>
                <a:ea typeface="ＭＳ Ｐゴシック" charset="0"/>
              </a:rPr>
              <a:t>particulière 10 % PIIS </a:t>
            </a:r>
            <a:r>
              <a:rPr lang="fr-BE" dirty="0" smtClean="0"/>
              <a:t>s caes</a:t>
            </a:r>
            <a:r>
              <a:rPr lang="fr-BE" dirty="0"/>
              <a:t>, avec une explication de l'acceptation ou non. Ceci afin </a:t>
            </a:r>
            <a:r>
              <a:rPr lang="fr-BE" dirty="0" smtClean="0"/>
              <a:t>d'expli</a:t>
            </a:r>
          </a:p>
          <a:p>
            <a:pPr algn="just"/>
            <a:endParaRPr lang="fr-BE" dirty="0" smtClean="0">
              <a:solidFill>
                <a:srgbClr val="868685"/>
              </a:solidFill>
              <a:latin typeface="Gill Sans Std"/>
              <a:ea typeface="ＭＳ Ｐゴシック" charset="0"/>
            </a:endParaRPr>
          </a:p>
          <a:p>
            <a:pPr algn="just"/>
            <a:r>
              <a:rPr lang="fr-BE" dirty="0" smtClean="0">
                <a:solidFill>
                  <a:srgbClr val="868685"/>
                </a:solidFill>
                <a:latin typeface="Gill Sans Std"/>
                <a:ea typeface="ＭＳ Ｐゴシック" charset="0"/>
              </a:rPr>
              <a:t>Les slides suivants reprennent une série de frais déclarés par les CPAS, avec une explication de l'acceptation ou non. Ceci afin de rappeler la logique du système. </a:t>
            </a:r>
          </a:p>
          <a:p>
            <a:r>
              <a:rPr lang="fr-BE" dirty="0" smtClean="0"/>
              <a:t>re </a:t>
            </a:r>
            <a:r>
              <a:rPr lang="fr-BE" dirty="0"/>
              <a:t>utilisée de manières très différentes</a:t>
            </a:r>
          </a:p>
          <a:p>
            <a:r>
              <a:rPr lang="fr-BE" dirty="0"/>
              <a:t>Ex. frais de participation à des activités de jour, cours de formation suivis par la personne concernée dans le cadre du PIIS, garde d'enfants pendant que la mère suit des cours de néerlandais, prime d'encouragement, ...</a:t>
            </a:r>
          </a:p>
        </p:txBody>
      </p:sp>
    </p:spTree>
    <p:extLst>
      <p:ext uri="{BB962C8B-B14F-4D97-AF65-F5344CB8AC3E}">
        <p14:creationId xmlns:p14="http://schemas.microsoft.com/office/powerpoint/2010/main" val="3639102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dirty="0"/>
              <a:t>Subvention particulière 10 % PIIS - synthèse</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marL="342900" indent="-342900" rtl="0">
              <a:buFont typeface="Arial" panose="020B0604020202020204" pitchFamily="34" charset="0"/>
              <a:buChar char="•"/>
            </a:pPr>
            <a:r>
              <a:rPr sz="2000" dirty="0"/>
              <a:t>Frais de personnel</a:t>
            </a:r>
          </a:p>
          <a:p>
            <a:pPr marL="342900" indent="-342900" rtl="0">
              <a:buFont typeface="Arial" panose="020B0604020202020204" pitchFamily="34" charset="0"/>
              <a:buChar char="•"/>
            </a:pPr>
            <a:r>
              <a:rPr sz="2000" dirty="0"/>
              <a:t>Achats de matériel pour le CPAS</a:t>
            </a:r>
          </a:p>
          <a:p>
            <a:pPr marL="342900" indent="-342900" rtl="0">
              <a:buFont typeface="Arial" panose="020B0604020202020204" pitchFamily="34" charset="0"/>
              <a:buChar char="•"/>
            </a:pPr>
            <a:r>
              <a:rPr sz="2000" dirty="0"/>
              <a:t>Frais médicaux et pharmaceutiques</a:t>
            </a:r>
          </a:p>
          <a:p>
            <a:pPr marL="342900" indent="-342900" rtl="0">
              <a:buFont typeface="Arial" panose="020B0604020202020204" pitchFamily="34" charset="0"/>
              <a:buChar char="•"/>
            </a:pPr>
            <a:r>
              <a:rPr sz="2000" dirty="0"/>
              <a:t>Frais d’hébergement</a:t>
            </a:r>
          </a:p>
          <a:p>
            <a:pPr marL="342900" indent="-342900" rtl="0">
              <a:buFont typeface="Arial" panose="020B0604020202020204" pitchFamily="34" charset="0"/>
              <a:buChar char="•"/>
            </a:pPr>
            <a:r>
              <a:rPr sz="2000" dirty="0"/>
              <a:t>Frais de vêtements</a:t>
            </a:r>
          </a:p>
          <a:p>
            <a:pPr marL="342900" indent="-342900" rtl="0">
              <a:buFont typeface="Arial" panose="020B0604020202020204" pitchFamily="34" charset="0"/>
              <a:buChar char="•"/>
            </a:pPr>
            <a:r>
              <a:rPr sz="2000" dirty="0"/>
              <a:t>Énergie, eau, chauffage, électricité</a:t>
            </a:r>
          </a:p>
          <a:p>
            <a:pPr marL="342900" indent="-342900" rtl="0">
              <a:buFont typeface="Arial" panose="020B0604020202020204" pitchFamily="34" charset="0"/>
              <a:buChar char="•"/>
            </a:pPr>
            <a:r>
              <a:rPr sz="2000" dirty="0"/>
              <a:t>Assurances</a:t>
            </a:r>
          </a:p>
          <a:p>
            <a:pPr marL="342900" indent="-342900" rtl="0">
              <a:buFont typeface="Arial" panose="020B0604020202020204" pitchFamily="34" charset="0"/>
              <a:buChar char="•"/>
            </a:pPr>
            <a:r>
              <a:rPr sz="2000" dirty="0"/>
              <a:t>Frais de mesures en faveur de l’emploi</a:t>
            </a:r>
          </a:p>
          <a:p>
            <a:pPr marL="342900" indent="-342900" rtl="0">
              <a:buFont typeface="Arial" panose="020B0604020202020204" pitchFamily="34" charset="0"/>
              <a:buChar char="•"/>
            </a:pPr>
            <a:r>
              <a:rPr sz="2000" dirty="0"/>
              <a:t>Frais liés au surendettement</a:t>
            </a:r>
          </a:p>
          <a:p>
            <a:pPr marL="342900" indent="-342900" rtl="0">
              <a:buFont typeface="Arial" panose="020B0604020202020204" pitchFamily="34" charset="0"/>
              <a:buChar char="•"/>
            </a:pPr>
            <a:r>
              <a:rPr sz="2000" dirty="0"/>
              <a:t>Frais de transport</a:t>
            </a:r>
          </a:p>
          <a:p>
            <a:pPr marL="342900" indent="-342900" rtl="0">
              <a:buFont typeface="Arial" panose="020B0604020202020204" pitchFamily="34" charset="0"/>
              <a:buChar char="•"/>
            </a:pPr>
            <a:r>
              <a:rPr sz="2000" dirty="0"/>
              <a:t>Frais des formations</a:t>
            </a:r>
          </a:p>
          <a:p>
            <a:pPr marL="342900" indent="-342900" rtl="0">
              <a:buFont typeface="Arial" panose="020B0604020202020204" pitchFamily="34" charset="0"/>
              <a:buChar char="•"/>
            </a:pPr>
            <a:r>
              <a:rPr sz="2000" dirty="0"/>
              <a:t>Frais de garde des enfants</a:t>
            </a:r>
          </a:p>
          <a:p>
            <a:endParaRPr lang="nl-BE" dirty="0"/>
          </a:p>
          <a:p>
            <a:endParaRPr lang="nl-BE" dirty="0"/>
          </a:p>
        </p:txBody>
      </p:sp>
    </p:spTree>
    <p:extLst>
      <p:ext uri="{BB962C8B-B14F-4D97-AF65-F5344CB8AC3E}">
        <p14:creationId xmlns:p14="http://schemas.microsoft.com/office/powerpoint/2010/main" val="2900443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sz="2800" dirty="0"/>
              <a:t>Subvention particulière 10 % PIIS - Frais de personnel</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rtl="0"/>
            <a:endParaRPr lang="fr-FR" dirty="0" smtClean="0">
              <a:solidFill>
                <a:srgbClr val="00B050"/>
              </a:solidFill>
            </a:endParaRPr>
          </a:p>
          <a:p>
            <a:pPr rtl="0"/>
            <a:r>
              <a:rPr dirty="0" smtClean="0">
                <a:solidFill>
                  <a:srgbClr val="00B050"/>
                </a:solidFill>
              </a:rPr>
              <a:t>Le </a:t>
            </a:r>
            <a:r>
              <a:rPr dirty="0">
                <a:solidFill>
                  <a:srgbClr val="00B050"/>
                </a:solidFill>
              </a:rPr>
              <a:t>recrutement de personnel supplémentaire est possible, si :</a:t>
            </a:r>
          </a:p>
          <a:p>
            <a:pPr marL="342900" indent="-342900" rtl="0">
              <a:buFont typeface="Arial" panose="020B0604020202020204" pitchFamily="34" charset="0"/>
              <a:buChar char="•"/>
            </a:pPr>
            <a:r>
              <a:rPr dirty="0">
                <a:solidFill>
                  <a:srgbClr val="00B050"/>
                </a:solidFill>
              </a:rPr>
              <a:t>Travailleur social</a:t>
            </a:r>
          </a:p>
          <a:p>
            <a:pPr marL="342900" indent="-342900" rtl="0">
              <a:buFont typeface="Arial" panose="020B0604020202020204" pitchFamily="34" charset="0"/>
              <a:buChar char="•"/>
            </a:pPr>
            <a:r>
              <a:rPr dirty="0">
                <a:solidFill>
                  <a:srgbClr val="00B050"/>
                </a:solidFill>
              </a:rPr>
              <a:t>Qui prend effectivement en charge l'accompagnement et l'activation des personnes ayant conclu un PIIS</a:t>
            </a:r>
          </a:p>
          <a:p>
            <a:pPr rtl="0"/>
            <a:r>
              <a:rPr dirty="0">
                <a:solidFill>
                  <a:srgbClr val="00B050"/>
                </a:solidFill>
              </a:rPr>
              <a:t>Formation de ce personnel supplémentaire (si liée au PIIS)</a:t>
            </a:r>
          </a:p>
          <a:p>
            <a:pPr rtl="0"/>
            <a:r>
              <a:rPr lang="fr-FR" i="1" u="sng" dirty="0" smtClean="0">
                <a:solidFill>
                  <a:srgbClr val="FF0000"/>
                </a:solidFill>
              </a:rPr>
              <a:t>Non </a:t>
            </a:r>
            <a:r>
              <a:rPr lang="fr-FR" i="1" u="sng" dirty="0" err="1" smtClean="0">
                <a:solidFill>
                  <a:srgbClr val="FF0000"/>
                </a:solidFill>
              </a:rPr>
              <a:t>aurorisé</a:t>
            </a:r>
            <a:r>
              <a:rPr dirty="0" smtClean="0">
                <a:solidFill>
                  <a:srgbClr val="FF0000"/>
                </a:solidFill>
              </a:rPr>
              <a:t>:</a:t>
            </a:r>
            <a:endParaRPr dirty="0">
              <a:solidFill>
                <a:srgbClr val="FF0000"/>
              </a:solidFill>
            </a:endParaRPr>
          </a:p>
          <a:p>
            <a:pPr marL="342900" indent="-342900" rtl="0">
              <a:buFont typeface="Arial" panose="020B0604020202020204" pitchFamily="34" charset="0"/>
              <a:buChar char="•"/>
            </a:pPr>
            <a:r>
              <a:rPr dirty="0">
                <a:solidFill>
                  <a:srgbClr val="FF0000"/>
                </a:solidFill>
              </a:rPr>
              <a:t>Personnel administratif ou de cadre</a:t>
            </a:r>
          </a:p>
          <a:p>
            <a:pPr marL="342900" indent="-342900" rtl="0">
              <a:buFont typeface="Arial" panose="020B0604020202020204" pitchFamily="34" charset="0"/>
              <a:buChar char="•"/>
            </a:pPr>
            <a:r>
              <a:rPr dirty="0">
                <a:solidFill>
                  <a:srgbClr val="FF0000"/>
                </a:solidFill>
              </a:rPr>
              <a:t>Travailleurs sociaux chargés d'autres </a:t>
            </a:r>
            <a:r>
              <a:rPr dirty="0" smtClean="0">
                <a:solidFill>
                  <a:srgbClr val="FF0000"/>
                </a:solidFill>
              </a:rPr>
              <a:t>tâches</a:t>
            </a:r>
            <a:r>
              <a:rPr lang="fr-FR" dirty="0">
                <a:solidFill>
                  <a:srgbClr val="FF0000"/>
                </a:solidFill>
              </a:rPr>
              <a:t> </a:t>
            </a:r>
            <a:r>
              <a:rPr lang="fr-FR" dirty="0" smtClean="0">
                <a:solidFill>
                  <a:srgbClr val="FF0000"/>
                </a:solidFill>
              </a:rPr>
              <a:t>(ex: maison de repos)</a:t>
            </a:r>
            <a:endParaRPr dirty="0">
              <a:solidFill>
                <a:srgbClr val="FF0000"/>
              </a:solidFill>
            </a:endParaRPr>
          </a:p>
          <a:p>
            <a:endParaRPr lang="nl-BE" dirty="0"/>
          </a:p>
          <a:p>
            <a:endParaRPr lang="nl-BE" dirty="0"/>
          </a:p>
        </p:txBody>
      </p:sp>
    </p:spTree>
    <p:extLst>
      <p:ext uri="{BB962C8B-B14F-4D97-AF65-F5344CB8AC3E}">
        <p14:creationId xmlns:p14="http://schemas.microsoft.com/office/powerpoint/2010/main" val="2973166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pPr rtl="0"/>
            <a:r>
              <a:rPr sz="2700" dirty="0"/>
              <a:t>Subvention particulière 10 % PIIS - Matériel/services</a:t>
            </a:r>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rtl="0"/>
            <a:r>
              <a:rPr dirty="0" err="1">
                <a:solidFill>
                  <a:srgbClr val="00B050"/>
                </a:solidFill>
              </a:rPr>
              <a:t>Achat</a:t>
            </a:r>
            <a:r>
              <a:rPr dirty="0">
                <a:solidFill>
                  <a:srgbClr val="00B050"/>
                </a:solidFill>
              </a:rPr>
              <a:t> de </a:t>
            </a:r>
            <a:r>
              <a:rPr dirty="0" err="1">
                <a:solidFill>
                  <a:srgbClr val="00B050"/>
                </a:solidFill>
              </a:rPr>
              <a:t>logiciel</a:t>
            </a:r>
            <a:r>
              <a:rPr dirty="0">
                <a:solidFill>
                  <a:srgbClr val="00B050"/>
                </a:solidFill>
              </a:rPr>
              <a:t> </a:t>
            </a:r>
            <a:r>
              <a:rPr dirty="0" err="1">
                <a:solidFill>
                  <a:srgbClr val="00B050"/>
                </a:solidFill>
              </a:rPr>
              <a:t>spécifique</a:t>
            </a:r>
            <a:r>
              <a:rPr dirty="0">
                <a:solidFill>
                  <a:srgbClr val="00B050"/>
                </a:solidFill>
              </a:rPr>
              <a:t> pour l'accompagnement des PIIS</a:t>
            </a:r>
          </a:p>
          <a:p>
            <a:pPr rtl="0"/>
            <a:r>
              <a:rPr lang="fr-FR" i="1" u="sng" dirty="0" smtClean="0">
                <a:solidFill>
                  <a:srgbClr val="FF0000"/>
                </a:solidFill>
              </a:rPr>
              <a:t>Non autorisé</a:t>
            </a:r>
            <a:r>
              <a:rPr dirty="0">
                <a:solidFill>
                  <a:srgbClr val="FF0000"/>
                </a:solidFill>
              </a:rPr>
              <a:t> : </a:t>
            </a:r>
            <a:r>
              <a:rPr dirty="0" err="1">
                <a:solidFill>
                  <a:srgbClr val="FF0000"/>
                </a:solidFill>
              </a:rPr>
              <a:t>achat</a:t>
            </a:r>
            <a:r>
              <a:rPr dirty="0">
                <a:solidFill>
                  <a:srgbClr val="FF0000"/>
                </a:solidFill>
              </a:rPr>
              <a:t> de </a:t>
            </a:r>
            <a:r>
              <a:rPr dirty="0" err="1">
                <a:solidFill>
                  <a:srgbClr val="FF0000"/>
                </a:solidFill>
              </a:rPr>
              <a:t>logiciel</a:t>
            </a:r>
            <a:r>
              <a:rPr dirty="0">
                <a:solidFill>
                  <a:srgbClr val="FF0000"/>
                </a:solidFill>
              </a:rPr>
              <a:t> pour les </a:t>
            </a:r>
            <a:r>
              <a:rPr lang="fr-FR" dirty="0" smtClean="0">
                <a:solidFill>
                  <a:srgbClr val="FF0000"/>
                </a:solidFill>
              </a:rPr>
              <a:t>demandes de </a:t>
            </a:r>
            <a:r>
              <a:rPr dirty="0" smtClean="0">
                <a:solidFill>
                  <a:srgbClr val="FF0000"/>
                </a:solidFill>
              </a:rPr>
              <a:t>subventions</a:t>
            </a:r>
            <a:endParaRPr dirty="0">
              <a:solidFill>
                <a:srgbClr val="FF0000"/>
              </a:solidFill>
            </a:endParaRPr>
          </a:p>
          <a:p>
            <a:endParaRPr lang="nl-BE" dirty="0">
              <a:solidFill>
                <a:srgbClr val="FF0000"/>
              </a:solidFill>
            </a:endParaRPr>
          </a:p>
          <a:p>
            <a:endParaRPr lang="nl-BE" dirty="0"/>
          </a:p>
        </p:txBody>
      </p:sp>
    </p:spTree>
    <p:extLst>
      <p:ext uri="{BB962C8B-B14F-4D97-AF65-F5344CB8AC3E}">
        <p14:creationId xmlns:p14="http://schemas.microsoft.com/office/powerpoint/2010/main" val="3427018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Frais médicaux et </a:t>
            </a:r>
            <a:r>
              <a:rPr sz="2700" dirty="0" err="1" smtClean="0"/>
              <a:t>pharmaceutiques</a:t>
            </a:r>
            <a:r>
              <a:rPr lang="fr-FR" sz="2700" dirty="0" smtClean="0"/>
              <a:t/>
            </a:r>
            <a:br>
              <a:rPr lang="fr-FR" sz="2700" dirty="0" smtClean="0"/>
            </a:br>
            <a:r>
              <a:rPr lang="nl-BE" sz="2700" dirty="0"/>
              <a:t/>
            </a:r>
            <a:br>
              <a:rPr lang="nl-BE" sz="2700" dirty="0"/>
            </a:br>
            <a:endParaRPr lang="nl-BE" sz="2700" dirty="0"/>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pPr rtl="0"/>
            <a:r>
              <a:rPr lang="fr-FR" dirty="0" smtClean="0">
                <a:sym typeface="Wingdings" panose="05000000000000000000" pitchFamily="2" charset="2"/>
              </a:rPr>
              <a:t>La prise en charge de ces frais est une mission de base</a:t>
            </a:r>
            <a:r>
              <a:rPr dirty="0" smtClean="0">
                <a:sym typeface="Wingdings" panose="05000000000000000000" pitchFamily="2" charset="2"/>
              </a:rPr>
              <a:t> du </a:t>
            </a:r>
            <a:r>
              <a:rPr dirty="0">
                <a:sym typeface="Wingdings" panose="05000000000000000000" pitchFamily="2" charset="2"/>
              </a:rPr>
              <a:t>CPAS </a:t>
            </a:r>
            <a:r>
              <a:rPr lang="fr-FR" dirty="0" smtClean="0">
                <a:sym typeface="Wingdings" panose="05000000000000000000" pitchFamily="2" charset="2"/>
              </a:rPr>
              <a:t>dans le cadre des aides sociales à octroyer pour permettre à l’usager de vivre conformément à la dignité humaine, ils ne sont donc pas autorisés.</a:t>
            </a:r>
            <a:endParaRPr dirty="0">
              <a:sym typeface="Wingdings" panose="05000000000000000000" pitchFamily="2" charset="2"/>
            </a:endParaRPr>
          </a:p>
          <a:p>
            <a:endParaRPr lang="nl-BE" dirty="0">
              <a:sym typeface="Wingdings" panose="05000000000000000000" pitchFamily="2" charset="2"/>
            </a:endParaRPr>
          </a:p>
          <a:p>
            <a:pPr rtl="0"/>
            <a:r>
              <a:rPr lang="fr-FR" i="1" u="sng" dirty="0" smtClean="0">
                <a:solidFill>
                  <a:srgbClr val="FF0000"/>
                </a:solidFill>
                <a:sym typeface="Wingdings" panose="05000000000000000000" pitchFamily="2" charset="2"/>
              </a:rPr>
              <a:t>Exemples non autorisés</a:t>
            </a:r>
            <a:r>
              <a:rPr dirty="0">
                <a:solidFill>
                  <a:srgbClr val="FF0000"/>
                </a:solidFill>
                <a:sym typeface="Wingdings" panose="05000000000000000000" pitchFamily="2" charset="2"/>
              </a:rPr>
              <a:t> : </a:t>
            </a:r>
            <a:r>
              <a:rPr dirty="0" err="1">
                <a:solidFill>
                  <a:srgbClr val="FF0000"/>
                </a:solidFill>
                <a:sym typeface="Wingdings" panose="05000000000000000000" pitchFamily="2" charset="2"/>
              </a:rPr>
              <a:t>frais</a:t>
            </a:r>
            <a:r>
              <a:rPr dirty="0">
                <a:solidFill>
                  <a:srgbClr val="FF0000"/>
                </a:solidFill>
                <a:sym typeface="Wingdings" panose="05000000000000000000" pitchFamily="2" charset="2"/>
              </a:rPr>
              <a:t> médicaux (</a:t>
            </a:r>
            <a:r>
              <a:rPr dirty="0" err="1">
                <a:solidFill>
                  <a:srgbClr val="FF0000"/>
                </a:solidFill>
                <a:sym typeface="Wingdings" panose="05000000000000000000" pitchFamily="2" charset="2"/>
              </a:rPr>
              <a:t>urgents</a:t>
            </a:r>
            <a:r>
              <a:rPr dirty="0">
                <a:solidFill>
                  <a:srgbClr val="FF0000"/>
                </a:solidFill>
                <a:sym typeface="Wingdings" panose="05000000000000000000" pitchFamily="2" charset="2"/>
              </a:rPr>
              <a:t>), affiliation à </a:t>
            </a:r>
            <a:r>
              <a:rPr dirty="0" err="1">
                <a:solidFill>
                  <a:srgbClr val="FF0000"/>
                </a:solidFill>
                <a:sym typeface="Wingdings" panose="05000000000000000000" pitchFamily="2" charset="2"/>
              </a:rPr>
              <a:t>une</a:t>
            </a:r>
            <a:r>
              <a:rPr dirty="0">
                <a:solidFill>
                  <a:srgbClr val="FF0000"/>
                </a:solidFill>
                <a:sym typeface="Wingdings" panose="05000000000000000000" pitchFamily="2" charset="2"/>
              </a:rPr>
              <a:t> </a:t>
            </a:r>
            <a:r>
              <a:rPr dirty="0" err="1">
                <a:solidFill>
                  <a:srgbClr val="FF0000"/>
                </a:solidFill>
                <a:sym typeface="Wingdings" panose="05000000000000000000" pitchFamily="2" charset="2"/>
              </a:rPr>
              <a:t>mutuelle</a:t>
            </a:r>
            <a:r>
              <a:rPr dirty="0">
                <a:solidFill>
                  <a:srgbClr val="FF0000"/>
                </a:solidFill>
                <a:sym typeface="Wingdings" panose="05000000000000000000" pitchFamily="2" charset="2"/>
              </a:rPr>
              <a:t>, </a:t>
            </a:r>
            <a:r>
              <a:rPr dirty="0" err="1">
                <a:solidFill>
                  <a:srgbClr val="FF0000"/>
                </a:solidFill>
                <a:sym typeface="Wingdings" panose="05000000000000000000" pitchFamily="2" charset="2"/>
              </a:rPr>
              <a:t>frais</a:t>
            </a:r>
            <a:r>
              <a:rPr dirty="0">
                <a:solidFill>
                  <a:srgbClr val="FF0000"/>
                </a:solidFill>
                <a:sym typeface="Wingdings" panose="05000000000000000000" pitchFamily="2" charset="2"/>
              </a:rPr>
              <a:t> pharmaceutiques, intervention pour des lunettes ou un </a:t>
            </a:r>
            <a:r>
              <a:rPr dirty="0" err="1">
                <a:solidFill>
                  <a:srgbClr val="FF0000"/>
                </a:solidFill>
                <a:sym typeface="Wingdings" panose="05000000000000000000" pitchFamily="2" charset="2"/>
              </a:rPr>
              <a:t>appareil</a:t>
            </a:r>
            <a:r>
              <a:rPr dirty="0">
                <a:solidFill>
                  <a:srgbClr val="FF0000"/>
                </a:solidFill>
                <a:sym typeface="Wingdings" panose="05000000000000000000" pitchFamily="2" charset="2"/>
              </a:rPr>
              <a:t> </a:t>
            </a:r>
            <a:r>
              <a:rPr dirty="0" err="1">
                <a:solidFill>
                  <a:srgbClr val="FF0000"/>
                </a:solidFill>
                <a:sym typeface="Wingdings" panose="05000000000000000000" pitchFamily="2" charset="2"/>
              </a:rPr>
              <a:t>auditif</a:t>
            </a:r>
            <a:endParaRPr dirty="0">
              <a:solidFill>
                <a:srgbClr val="FF0000"/>
              </a:solidFill>
              <a:sym typeface="Wingdings" panose="05000000000000000000" pitchFamily="2" charset="2"/>
            </a:endParaRPr>
          </a:p>
          <a:p>
            <a:endParaRPr lang="nl-BE" dirty="0">
              <a:solidFill>
                <a:srgbClr val="FF0000"/>
              </a:solidFill>
              <a:sym typeface="Wingdings" panose="05000000000000000000" pitchFamily="2" charset="2"/>
            </a:endParaRPr>
          </a:p>
          <a:p>
            <a:pPr rtl="0"/>
            <a:r>
              <a:rPr lang="fr-FR" i="1" u="sng" dirty="0" smtClean="0">
                <a:solidFill>
                  <a:srgbClr val="00B050"/>
                </a:solidFill>
                <a:sym typeface="Wingdings" panose="05000000000000000000" pitchFamily="2" charset="2"/>
              </a:rPr>
              <a:t>Autorisé</a:t>
            </a:r>
            <a:r>
              <a:rPr dirty="0">
                <a:solidFill>
                  <a:srgbClr val="00B050"/>
                </a:solidFill>
                <a:sym typeface="Wingdings" panose="05000000000000000000" pitchFamily="2" charset="2"/>
              </a:rPr>
              <a:t> : </a:t>
            </a:r>
            <a:r>
              <a:rPr dirty="0" err="1">
                <a:solidFill>
                  <a:srgbClr val="00B050"/>
                </a:solidFill>
                <a:sym typeface="Wingdings" panose="05000000000000000000" pitchFamily="2" charset="2"/>
              </a:rPr>
              <a:t>accompagnement</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psychologique</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faisant</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partie</a:t>
            </a:r>
            <a:r>
              <a:rPr dirty="0">
                <a:solidFill>
                  <a:srgbClr val="00B050"/>
                </a:solidFill>
                <a:sym typeface="Wingdings" panose="05000000000000000000" pitchFamily="2" charset="2"/>
              </a:rPr>
              <a:t> des conditions du PIIS</a:t>
            </a:r>
          </a:p>
          <a:p>
            <a:pPr marL="342900" indent="-342900">
              <a:buFont typeface="Wingdings" panose="05000000000000000000" pitchFamily="2" charset="2"/>
              <a:buChar char="à"/>
            </a:pPr>
            <a:endParaRPr lang="nl-BE" dirty="0">
              <a:solidFill>
                <a:srgbClr val="FF0000"/>
              </a:solidFill>
              <a:sym typeface="Wingdings" panose="05000000000000000000" pitchFamily="2" charset="2"/>
            </a:endParaRPr>
          </a:p>
        </p:txBody>
      </p:sp>
    </p:spTree>
    <p:extLst>
      <p:ext uri="{BB962C8B-B14F-4D97-AF65-F5344CB8AC3E}">
        <p14:creationId xmlns:p14="http://schemas.microsoft.com/office/powerpoint/2010/main" val="2722810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a:t>
            </a:r>
            <a:r>
              <a:rPr sz="2700" dirty="0" err="1"/>
              <a:t>Logement</a:t>
            </a:r>
            <a:r>
              <a:rPr lang="nl-BE" sz="2700" dirty="0"/>
              <a:t/>
            </a:r>
            <a:br>
              <a:rPr lang="nl-BE" sz="2700" dirty="0"/>
            </a:br>
            <a:endParaRPr lang="nl-BE" sz="2700" dirty="0"/>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r>
              <a:rPr lang="fr-BE" dirty="0">
                <a:sym typeface="Wingdings" panose="05000000000000000000" pitchFamily="2" charset="2"/>
              </a:rPr>
              <a:t>La prise en charge de ces frais est une mission de base du CPAS dans le cadre des aides sociales à octroyer pour permettre à l’usager de vivre conformément à la dignité humaine, ils ne sont donc pas autorisés</a:t>
            </a:r>
            <a:r>
              <a:rPr lang="fr-BE" dirty="0" smtClean="0">
                <a:sym typeface="Wingdings" panose="05000000000000000000" pitchFamily="2" charset="2"/>
              </a:rPr>
              <a:t>.</a:t>
            </a:r>
          </a:p>
          <a:p>
            <a:endParaRPr lang="fr-BE" i="1" u="sng" dirty="0">
              <a:sym typeface="Wingdings" panose="05000000000000000000" pitchFamily="2" charset="2"/>
            </a:endParaRPr>
          </a:p>
          <a:p>
            <a:r>
              <a:rPr lang="fr-FR" i="1" u="sng" dirty="0">
                <a:solidFill>
                  <a:srgbClr val="FF0000"/>
                </a:solidFill>
                <a:sym typeface="Wingdings" panose="05000000000000000000" pitchFamily="2" charset="2"/>
              </a:rPr>
              <a:t>Exemples non autorisés </a:t>
            </a:r>
            <a:r>
              <a:rPr dirty="0">
                <a:solidFill>
                  <a:srgbClr val="FF0000"/>
                </a:solidFill>
                <a:sym typeface="Wingdings" panose="05000000000000000000" pitchFamily="2" charset="2"/>
              </a:rPr>
              <a:t> : </a:t>
            </a:r>
            <a:r>
              <a:rPr dirty="0" err="1">
                <a:solidFill>
                  <a:srgbClr val="FF0000"/>
                </a:solidFill>
                <a:sym typeface="Wingdings" panose="05000000000000000000" pitchFamily="2" charset="2"/>
              </a:rPr>
              <a:t>garantie</a:t>
            </a:r>
            <a:r>
              <a:rPr dirty="0">
                <a:solidFill>
                  <a:srgbClr val="FF0000"/>
                </a:solidFill>
                <a:sym typeface="Wingdings" panose="05000000000000000000" pitchFamily="2" charset="2"/>
              </a:rPr>
              <a:t> locative, premier </a:t>
            </a:r>
            <a:r>
              <a:rPr dirty="0" err="1">
                <a:solidFill>
                  <a:srgbClr val="FF0000"/>
                </a:solidFill>
                <a:sym typeface="Wingdings" panose="05000000000000000000" pitchFamily="2" charset="2"/>
              </a:rPr>
              <a:t>mois</a:t>
            </a:r>
            <a:r>
              <a:rPr dirty="0">
                <a:solidFill>
                  <a:srgbClr val="FF0000"/>
                </a:solidFill>
                <a:sym typeface="Wingdings" panose="05000000000000000000" pitchFamily="2" charset="2"/>
              </a:rPr>
              <a:t> de </a:t>
            </a:r>
            <a:r>
              <a:rPr dirty="0" err="1">
                <a:solidFill>
                  <a:srgbClr val="FF0000"/>
                </a:solidFill>
                <a:sym typeface="Wingdings" panose="05000000000000000000" pitchFamily="2" charset="2"/>
              </a:rPr>
              <a:t>loyer</a:t>
            </a:r>
            <a:r>
              <a:rPr dirty="0">
                <a:solidFill>
                  <a:srgbClr val="FF0000"/>
                </a:solidFill>
                <a:sym typeface="Wingdings" panose="05000000000000000000" pitchFamily="2" charset="2"/>
              </a:rPr>
              <a:t>, </a:t>
            </a:r>
            <a:r>
              <a:rPr lang="fr-FR" dirty="0" smtClean="0">
                <a:solidFill>
                  <a:srgbClr val="FF0000"/>
                </a:solidFill>
                <a:sym typeface="Wingdings" panose="05000000000000000000" pitchFamily="2" charset="2"/>
              </a:rPr>
              <a:t>arriérés de loyer, </a:t>
            </a:r>
            <a:r>
              <a:rPr dirty="0" smtClean="0">
                <a:solidFill>
                  <a:srgbClr val="FF0000"/>
                </a:solidFill>
                <a:sym typeface="Wingdings" panose="05000000000000000000" pitchFamily="2" charset="2"/>
              </a:rPr>
              <a:t>...</a:t>
            </a:r>
            <a:endParaRPr dirty="0">
              <a:solidFill>
                <a:srgbClr val="FF0000"/>
              </a:solidFill>
              <a:sym typeface="Wingdings" panose="05000000000000000000" pitchFamily="2" charset="2"/>
            </a:endParaRPr>
          </a:p>
        </p:txBody>
      </p:sp>
    </p:spTree>
    <p:extLst>
      <p:ext uri="{BB962C8B-B14F-4D97-AF65-F5344CB8AC3E}">
        <p14:creationId xmlns:p14="http://schemas.microsoft.com/office/powerpoint/2010/main" val="2128232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Vêtements</a:t>
            </a:r>
            <a:r>
              <a:rPr lang="nl-BE" sz="2700" dirty="0"/>
              <a:t/>
            </a:r>
            <a:br>
              <a:rPr lang="nl-BE" sz="2700" dirty="0"/>
            </a:br>
            <a:endParaRPr lang="nl-BE" sz="2700" dirty="0"/>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r>
              <a:rPr lang="fr-BE" dirty="0">
                <a:sym typeface="Wingdings" panose="05000000000000000000" pitchFamily="2" charset="2"/>
              </a:rPr>
              <a:t>La prise en charge de ces frais est une mission de base du CPAS dans le cadre des aides sociales à octroyer pour permettre à l’usager de vivre conformément à la dignité humaine, ils ne sont donc pas autorisés.</a:t>
            </a:r>
          </a:p>
          <a:p>
            <a:endParaRPr lang="nl-BE" dirty="0">
              <a:sym typeface="Wingdings" panose="05000000000000000000" pitchFamily="2" charset="2"/>
            </a:endParaRPr>
          </a:p>
          <a:p>
            <a:pPr rtl="0"/>
            <a:r>
              <a:rPr lang="fr-FR" i="1" u="sng" dirty="0" smtClean="0">
                <a:solidFill>
                  <a:srgbClr val="00B050"/>
                </a:solidFill>
                <a:sym typeface="Wingdings" panose="05000000000000000000" pitchFamily="2" charset="2"/>
              </a:rPr>
              <a:t>Autorisés</a:t>
            </a:r>
            <a:r>
              <a:rPr dirty="0">
                <a:solidFill>
                  <a:srgbClr val="00B050"/>
                </a:solidFill>
                <a:sym typeface="Wingdings" panose="05000000000000000000" pitchFamily="2" charset="2"/>
              </a:rPr>
              <a:t> : vêtements </a:t>
            </a:r>
            <a:r>
              <a:rPr dirty="0" err="1">
                <a:solidFill>
                  <a:srgbClr val="00B050"/>
                </a:solidFill>
                <a:sym typeface="Wingdings" panose="05000000000000000000" pitchFamily="2" charset="2"/>
              </a:rPr>
              <a:t>nécessaires</a:t>
            </a:r>
            <a:r>
              <a:rPr dirty="0">
                <a:solidFill>
                  <a:srgbClr val="00B050"/>
                </a:solidFill>
                <a:sym typeface="Wingdings" panose="05000000000000000000" pitchFamily="2" charset="2"/>
              </a:rPr>
              <a:t> pour des stages, des </a:t>
            </a:r>
            <a:r>
              <a:rPr dirty="0" err="1">
                <a:solidFill>
                  <a:srgbClr val="00B050"/>
                </a:solidFill>
                <a:sym typeface="Wingdings" panose="05000000000000000000" pitchFamily="2" charset="2"/>
              </a:rPr>
              <a:t>activités</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une</a:t>
            </a:r>
            <a:r>
              <a:rPr dirty="0">
                <a:solidFill>
                  <a:srgbClr val="00B050"/>
                </a:solidFill>
                <a:sym typeface="Wingdings" panose="05000000000000000000" pitchFamily="2" charset="2"/>
              </a:rPr>
              <a:t> formation, ... pour </a:t>
            </a:r>
            <a:r>
              <a:rPr dirty="0" err="1">
                <a:solidFill>
                  <a:srgbClr val="00B050"/>
                </a:solidFill>
                <a:sym typeface="Wingdings" panose="05000000000000000000" pitchFamily="2" charset="2"/>
              </a:rPr>
              <a:t>l'intégration</a:t>
            </a:r>
            <a:r>
              <a:rPr dirty="0">
                <a:solidFill>
                  <a:srgbClr val="00B050"/>
                </a:solidFill>
                <a:sym typeface="Wingdings" panose="05000000000000000000" pitchFamily="2" charset="2"/>
              </a:rPr>
              <a:t> socio-</a:t>
            </a:r>
            <a:r>
              <a:rPr dirty="0" err="1">
                <a:solidFill>
                  <a:srgbClr val="00B050"/>
                </a:solidFill>
                <a:sym typeface="Wingdings" panose="05000000000000000000" pitchFamily="2" charset="2"/>
              </a:rPr>
              <a:t>professionnelle</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dans</a:t>
            </a:r>
            <a:r>
              <a:rPr dirty="0">
                <a:solidFill>
                  <a:srgbClr val="00B050"/>
                </a:solidFill>
                <a:sym typeface="Wingdings" panose="05000000000000000000" pitchFamily="2" charset="2"/>
              </a:rPr>
              <a:t> le cadre des conditions reprises </a:t>
            </a:r>
            <a:r>
              <a:rPr dirty="0" err="1">
                <a:solidFill>
                  <a:srgbClr val="00B050"/>
                </a:solidFill>
                <a:sym typeface="Wingdings" panose="05000000000000000000" pitchFamily="2" charset="2"/>
              </a:rPr>
              <a:t>dans</a:t>
            </a:r>
            <a:r>
              <a:rPr dirty="0">
                <a:solidFill>
                  <a:srgbClr val="00B050"/>
                </a:solidFill>
                <a:sym typeface="Wingdings" panose="05000000000000000000" pitchFamily="2" charset="2"/>
              </a:rPr>
              <a:t> le PIIS </a:t>
            </a:r>
          </a:p>
          <a:p>
            <a:pPr marL="342900" indent="-342900">
              <a:buFont typeface="Wingdings" panose="05000000000000000000" pitchFamily="2" charset="2"/>
              <a:buChar char="à"/>
            </a:pPr>
            <a:endParaRPr lang="nl-BE" dirty="0">
              <a:sym typeface="Wingdings" panose="05000000000000000000" pitchFamily="2" charset="2"/>
            </a:endParaRPr>
          </a:p>
        </p:txBody>
      </p:sp>
    </p:spTree>
    <p:extLst>
      <p:ext uri="{BB962C8B-B14F-4D97-AF65-F5344CB8AC3E}">
        <p14:creationId xmlns:p14="http://schemas.microsoft.com/office/powerpoint/2010/main" val="732244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Énergie, électricité, eau</a:t>
            </a:r>
            <a:r>
              <a:rPr sz="2700"/>
              <a:t>, </a:t>
            </a:r>
            <a:r>
              <a:rPr sz="2700" smtClean="0"/>
              <a:t>chauffage</a:t>
            </a:r>
            <a:r>
              <a:rPr lang="fr-FR" sz="2700" smtClean="0"/>
              <a:t/>
            </a:r>
            <a:br>
              <a:rPr lang="fr-FR" sz="2700" smtClean="0"/>
            </a:br>
            <a:r>
              <a:rPr lang="fr-FR" sz="2700"/>
              <a:t/>
            </a:r>
            <a:br>
              <a:rPr lang="fr-FR" sz="2700"/>
            </a:br>
            <a:r>
              <a:rPr lang="nl-BE" sz="2700" dirty="0"/>
              <a:t/>
            </a:r>
            <a:br>
              <a:rPr lang="nl-BE" sz="2700" dirty="0"/>
            </a:br>
            <a:endParaRPr lang="nl-BE" sz="2700" dirty="0"/>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endParaRPr lang="fr-BE" dirty="0" smtClean="0">
              <a:sym typeface="Wingdings" panose="05000000000000000000" pitchFamily="2" charset="2"/>
            </a:endParaRPr>
          </a:p>
          <a:p>
            <a:r>
              <a:rPr lang="fr-BE" dirty="0">
                <a:sym typeface="Wingdings" panose="05000000000000000000" pitchFamily="2" charset="2"/>
              </a:rPr>
              <a:t>La prise en charge de ces frais est une mission de base du CPAS dans le cadre des aides sociales à octroyer pour permettre à l’usager de vivre conformément à la dignité humaine, ils ne sont donc pas autorisés.</a:t>
            </a:r>
          </a:p>
          <a:p>
            <a:pPr rtl="0"/>
            <a:endParaRPr lang="fr-FR" dirty="0" smtClean="0">
              <a:sym typeface="Wingdings" panose="05000000000000000000" pitchFamily="2" charset="2"/>
            </a:endParaRPr>
          </a:p>
          <a:p>
            <a:endParaRPr lang="nl-BE" dirty="0">
              <a:sym typeface="Wingdings" panose="05000000000000000000" pitchFamily="2" charset="2"/>
            </a:endParaRPr>
          </a:p>
          <a:p>
            <a:endParaRPr lang="nl-BE" dirty="0">
              <a:sym typeface="Wingdings" panose="05000000000000000000" pitchFamily="2" charset="2"/>
            </a:endParaRPr>
          </a:p>
        </p:txBody>
      </p:sp>
    </p:spTree>
    <p:extLst>
      <p:ext uri="{BB962C8B-B14F-4D97-AF65-F5344CB8AC3E}">
        <p14:creationId xmlns:p14="http://schemas.microsoft.com/office/powerpoint/2010/main" val="530897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Assurances</a:t>
            </a:r>
            <a:r>
              <a:rPr lang="nl-BE" sz="2700" dirty="0"/>
              <a:t/>
            </a:r>
            <a:br>
              <a:rPr lang="nl-BE" sz="2700" dirty="0"/>
            </a:br>
            <a:endParaRPr lang="nl-BE" sz="2700" dirty="0"/>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endParaRPr lang="nl-BE" dirty="0">
              <a:solidFill>
                <a:srgbClr val="FF0000"/>
              </a:solidFill>
              <a:sym typeface="Wingdings" panose="05000000000000000000" pitchFamily="2" charset="2"/>
            </a:endParaRPr>
          </a:p>
          <a:p>
            <a:pPr rtl="0"/>
            <a:r>
              <a:rPr lang="fr-FR" i="1" u="sng" dirty="0" smtClean="0">
                <a:solidFill>
                  <a:srgbClr val="00B050"/>
                </a:solidFill>
                <a:sym typeface="Wingdings" panose="05000000000000000000" pitchFamily="2" charset="2"/>
              </a:rPr>
              <a:t>Autorisées</a:t>
            </a:r>
            <a:r>
              <a:rPr dirty="0">
                <a:solidFill>
                  <a:srgbClr val="00B050"/>
                </a:solidFill>
                <a:sym typeface="Wingdings" panose="05000000000000000000" pitchFamily="2" charset="2"/>
              </a:rPr>
              <a:t> : </a:t>
            </a:r>
            <a:r>
              <a:rPr dirty="0" smtClean="0">
                <a:solidFill>
                  <a:srgbClr val="00B050"/>
                </a:solidFill>
                <a:sym typeface="Wingdings" panose="05000000000000000000" pitchFamily="2" charset="2"/>
              </a:rPr>
              <a:t>assurance</a:t>
            </a:r>
            <a:r>
              <a:rPr lang="fr-FR" dirty="0" smtClean="0">
                <a:solidFill>
                  <a:srgbClr val="00B050"/>
                </a:solidFill>
                <a:sym typeface="Wingdings" panose="05000000000000000000" pitchFamily="2" charset="2"/>
              </a:rPr>
              <a:t>s</a:t>
            </a:r>
            <a:r>
              <a:rPr dirty="0" smtClean="0">
                <a:solidFill>
                  <a:srgbClr val="00B050"/>
                </a:solidFill>
                <a:sym typeface="Wingdings" panose="05000000000000000000" pitchFamily="2" charset="2"/>
              </a:rPr>
              <a:t> </a:t>
            </a:r>
            <a:r>
              <a:rPr dirty="0">
                <a:solidFill>
                  <a:srgbClr val="00B050"/>
                </a:solidFill>
                <a:sym typeface="Wingdings" panose="05000000000000000000" pitchFamily="2" charset="2"/>
              </a:rPr>
              <a:t>au </a:t>
            </a:r>
            <a:r>
              <a:rPr dirty="0" err="1">
                <a:solidFill>
                  <a:srgbClr val="00B050"/>
                </a:solidFill>
                <a:sym typeface="Wingdings" panose="05000000000000000000" pitchFamily="2" charset="2"/>
              </a:rPr>
              <a:t>sens</a:t>
            </a:r>
            <a:r>
              <a:rPr dirty="0">
                <a:solidFill>
                  <a:srgbClr val="00B050"/>
                </a:solidFill>
                <a:sym typeface="Wingdings" panose="05000000000000000000" pitchFamily="2" charset="2"/>
              </a:rPr>
              <a:t> de </a:t>
            </a:r>
            <a:r>
              <a:rPr dirty="0" err="1">
                <a:solidFill>
                  <a:srgbClr val="00B050"/>
                </a:solidFill>
                <a:sym typeface="Wingdings" panose="05000000000000000000" pitchFamily="2" charset="2"/>
              </a:rPr>
              <a:t>l'article</a:t>
            </a:r>
            <a:r>
              <a:rPr dirty="0">
                <a:solidFill>
                  <a:srgbClr val="00B050"/>
                </a:solidFill>
                <a:sym typeface="Wingdings" panose="05000000000000000000" pitchFamily="2" charset="2"/>
              </a:rPr>
              <a:t> 11, §3, 2</a:t>
            </a:r>
            <a:r>
              <a:rPr baseline="30000" dirty="0">
                <a:solidFill>
                  <a:srgbClr val="00B050"/>
                </a:solidFill>
                <a:sym typeface="Wingdings" panose="05000000000000000000" pitchFamily="2" charset="2"/>
              </a:rPr>
              <a:t>e</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alinéa</a:t>
            </a:r>
            <a:r>
              <a:rPr dirty="0">
                <a:solidFill>
                  <a:srgbClr val="00B050"/>
                </a:solidFill>
                <a:sym typeface="Wingdings" panose="05000000000000000000" pitchFamily="2" charset="2"/>
              </a:rPr>
              <a:t> AR </a:t>
            </a:r>
            <a:r>
              <a:rPr lang="fr-FR" dirty="0" smtClean="0">
                <a:solidFill>
                  <a:srgbClr val="00B050"/>
                </a:solidFill>
                <a:sym typeface="Wingdings" panose="05000000000000000000" pitchFamily="2" charset="2"/>
              </a:rPr>
              <a:t>du 11/07/2002</a:t>
            </a:r>
            <a:r>
              <a:rPr dirty="0" smtClean="0">
                <a:solidFill>
                  <a:srgbClr val="00B050"/>
                </a:solidFill>
                <a:sym typeface="Wingdings" panose="05000000000000000000" pitchFamily="2" charset="2"/>
              </a:rPr>
              <a:t>- </a:t>
            </a:r>
            <a:r>
              <a:rPr lang="fr-FR" dirty="0" smtClean="0">
                <a:solidFill>
                  <a:srgbClr val="00B050"/>
                </a:solidFill>
                <a:sym typeface="Wingdings" panose="05000000000000000000" pitchFamily="2" charset="2"/>
              </a:rPr>
              <a:t>(</a:t>
            </a:r>
            <a:r>
              <a:rPr dirty="0" err="1" smtClean="0">
                <a:solidFill>
                  <a:srgbClr val="00B050"/>
                </a:solidFill>
                <a:sym typeface="Wingdings" panose="05000000000000000000" pitchFamily="2" charset="2"/>
              </a:rPr>
              <a:t>Règlement</a:t>
            </a:r>
            <a:r>
              <a:rPr dirty="0" smtClean="0">
                <a:solidFill>
                  <a:srgbClr val="00B050"/>
                </a:solidFill>
                <a:sym typeface="Wingdings" panose="05000000000000000000" pitchFamily="2" charset="2"/>
              </a:rPr>
              <a:t> </a:t>
            </a:r>
            <a:r>
              <a:rPr dirty="0" err="1" smtClean="0">
                <a:solidFill>
                  <a:srgbClr val="00B050"/>
                </a:solidFill>
                <a:sym typeface="Wingdings" panose="05000000000000000000" pitchFamily="2" charset="2"/>
              </a:rPr>
              <a:t>général</a:t>
            </a:r>
            <a:r>
              <a:rPr lang="fr-FR" dirty="0" smtClean="0">
                <a:solidFill>
                  <a:srgbClr val="00B050"/>
                </a:solidFill>
                <a:sym typeface="Wingdings" panose="05000000000000000000" pitchFamily="2" charset="2"/>
              </a:rPr>
              <a:t>)</a:t>
            </a:r>
          </a:p>
          <a:p>
            <a:pPr rtl="0"/>
            <a:endParaRPr lang="fr-FR" dirty="0">
              <a:solidFill>
                <a:srgbClr val="00B050"/>
              </a:solidFill>
              <a:sym typeface="Wingdings" panose="05000000000000000000" pitchFamily="2" charset="2"/>
            </a:endParaRPr>
          </a:p>
          <a:p>
            <a:r>
              <a:rPr lang="fr-BE" i="1" u="sng" dirty="0">
                <a:solidFill>
                  <a:srgbClr val="FF0000"/>
                </a:solidFill>
                <a:sym typeface="Wingdings" panose="05000000000000000000" pitchFamily="2" charset="2"/>
              </a:rPr>
              <a:t>Non autorisées</a:t>
            </a:r>
            <a:r>
              <a:rPr lang="fr-BE" dirty="0">
                <a:solidFill>
                  <a:srgbClr val="FF0000"/>
                </a:solidFill>
                <a:sym typeface="Wingdings" panose="05000000000000000000" pitchFamily="2" charset="2"/>
              </a:rPr>
              <a:t> : assurance incendie, assurance-maladie, assurance responsabilité civile, cotisations de sécurité sociale, prime syndicale, ...</a:t>
            </a:r>
          </a:p>
          <a:p>
            <a:pPr rtl="0"/>
            <a:endParaRPr dirty="0">
              <a:solidFill>
                <a:srgbClr val="00B050"/>
              </a:solidFill>
              <a:sym typeface="Wingdings" panose="05000000000000000000" pitchFamily="2" charset="2"/>
            </a:endParaRPr>
          </a:p>
        </p:txBody>
      </p:sp>
    </p:spTree>
    <p:extLst>
      <p:ext uri="{BB962C8B-B14F-4D97-AF65-F5344CB8AC3E}">
        <p14:creationId xmlns:p14="http://schemas.microsoft.com/office/powerpoint/2010/main" val="2912969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p:txBody>
          <a:bodyPr/>
          <a:lstStyle/>
          <a:p>
            <a:pPr rtl="0"/>
            <a:r>
              <a:rPr lang="en-US" dirty="0"/>
              <a:t>A</a:t>
            </a:r>
            <a:r>
              <a:rPr dirty="0"/>
              <a:t>. Subvention participation et activation </a:t>
            </a:r>
            <a:r>
              <a:rPr dirty="0" err="1"/>
              <a:t>sociale</a:t>
            </a:r>
            <a:endParaRPr dirty="0"/>
          </a:p>
        </p:txBody>
      </p:sp>
      <p:sp>
        <p:nvSpPr>
          <p:cNvPr id="3" name="Ondertitel 2"/>
          <p:cNvSpPr>
            <a:spLocks noGrp="1"/>
          </p:cNvSpPr>
          <p:nvPr>
            <p:ph type="subTitle" idx="1"/>
            <p:custDataLst>
              <p:tags r:id="rId2"/>
            </p:custDataLst>
          </p:nvPr>
        </p:nvSpPr>
        <p:spPr/>
        <p:txBody>
          <a:bodyPr/>
          <a:lstStyle/>
          <a:p>
            <a:pPr rtl="0"/>
            <a:endParaRPr lang="fr-FR" dirty="0" smtClean="0"/>
          </a:p>
          <a:p>
            <a:pPr rtl="0"/>
            <a:r>
              <a:rPr dirty="0" smtClean="0"/>
              <a:t>(</a:t>
            </a:r>
            <a:r>
              <a:rPr dirty="0"/>
              <a:t>AR 23.02.18)</a:t>
            </a:r>
          </a:p>
          <a:p>
            <a:endParaRPr lang="nl-BE" dirty="0"/>
          </a:p>
        </p:txBody>
      </p:sp>
    </p:spTree>
    <p:extLst>
      <p:ext uri="{BB962C8B-B14F-4D97-AF65-F5344CB8AC3E}">
        <p14:creationId xmlns:p14="http://schemas.microsoft.com/office/powerpoint/2010/main" val="2818178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Surendettement</a:t>
            </a:r>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endParaRPr lang="nl-BE" dirty="0">
              <a:solidFill>
                <a:srgbClr val="FF0000"/>
              </a:solidFill>
              <a:sym typeface="Wingdings" panose="05000000000000000000" pitchFamily="2" charset="2"/>
            </a:endParaRPr>
          </a:p>
          <a:p>
            <a:pPr algn="just" rtl="0"/>
            <a:r>
              <a:rPr lang="fr-FR" i="1" u="sng" dirty="0" smtClean="0">
                <a:solidFill>
                  <a:srgbClr val="00B050"/>
                </a:solidFill>
                <a:sym typeface="Wingdings" panose="05000000000000000000" pitchFamily="2" charset="2"/>
              </a:rPr>
              <a:t>Autorisés</a:t>
            </a:r>
            <a:r>
              <a:rPr dirty="0" smtClean="0">
                <a:solidFill>
                  <a:srgbClr val="00B050"/>
                </a:solidFill>
                <a:sym typeface="Wingdings" panose="05000000000000000000" pitchFamily="2" charset="2"/>
              </a:rPr>
              <a:t>: </a:t>
            </a:r>
            <a:r>
              <a:rPr dirty="0" err="1">
                <a:solidFill>
                  <a:srgbClr val="00B050"/>
                </a:solidFill>
                <a:sym typeface="Wingdings" panose="05000000000000000000" pitchFamily="2" charset="2"/>
              </a:rPr>
              <a:t>petits</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suppléments</a:t>
            </a:r>
            <a:r>
              <a:rPr dirty="0">
                <a:solidFill>
                  <a:srgbClr val="00B050"/>
                </a:solidFill>
                <a:sym typeface="Wingdings" panose="05000000000000000000" pitchFamily="2" charset="2"/>
              </a:rPr>
              <a:t> que la </a:t>
            </a:r>
            <a:r>
              <a:rPr dirty="0" err="1">
                <a:solidFill>
                  <a:srgbClr val="00B050"/>
                </a:solidFill>
                <a:sym typeface="Wingdings" panose="05000000000000000000" pitchFamily="2" charset="2"/>
              </a:rPr>
              <a:t>personne</a:t>
            </a:r>
            <a:r>
              <a:rPr dirty="0">
                <a:solidFill>
                  <a:srgbClr val="00B050"/>
                </a:solidFill>
                <a:sym typeface="Wingdings" panose="05000000000000000000" pitchFamily="2" charset="2"/>
              </a:rPr>
              <a:t> </a:t>
            </a:r>
            <a:r>
              <a:rPr dirty="0" err="1">
                <a:solidFill>
                  <a:srgbClr val="00B050"/>
                </a:solidFill>
                <a:sym typeface="Wingdings" panose="05000000000000000000" pitchFamily="2" charset="2"/>
              </a:rPr>
              <a:t>concernée</a:t>
            </a:r>
            <a:r>
              <a:rPr dirty="0">
                <a:solidFill>
                  <a:srgbClr val="00B050"/>
                </a:solidFill>
                <a:sym typeface="Wingdings" panose="05000000000000000000" pitchFamily="2" charset="2"/>
              </a:rPr>
              <a:t> ne </a:t>
            </a:r>
            <a:r>
              <a:rPr dirty="0" err="1">
                <a:solidFill>
                  <a:srgbClr val="00B050"/>
                </a:solidFill>
                <a:sym typeface="Wingdings" panose="05000000000000000000" pitchFamily="2" charset="2"/>
              </a:rPr>
              <a:t>peut</a:t>
            </a:r>
            <a:r>
              <a:rPr dirty="0">
                <a:solidFill>
                  <a:srgbClr val="00B050"/>
                </a:solidFill>
                <a:sym typeface="Wingdings" panose="05000000000000000000" pitchFamily="2" charset="2"/>
              </a:rPr>
              <a:t> pas se </a:t>
            </a:r>
            <a:r>
              <a:rPr dirty="0" err="1">
                <a:solidFill>
                  <a:srgbClr val="00B050"/>
                </a:solidFill>
                <a:sym typeface="Wingdings" panose="05000000000000000000" pitchFamily="2" charset="2"/>
              </a:rPr>
              <a:t>permettre</a:t>
            </a:r>
            <a:r>
              <a:rPr dirty="0">
                <a:solidFill>
                  <a:srgbClr val="00B050"/>
                </a:solidFill>
                <a:sym typeface="Wingdings" panose="05000000000000000000" pitchFamily="2" charset="2"/>
              </a:rPr>
              <a:t> en raison d'un surendettement, pour </a:t>
            </a:r>
            <a:r>
              <a:rPr dirty="0" err="1">
                <a:solidFill>
                  <a:srgbClr val="00B050"/>
                </a:solidFill>
                <a:sym typeface="Wingdings" panose="05000000000000000000" pitchFamily="2" charset="2"/>
              </a:rPr>
              <a:t>autant</a:t>
            </a:r>
            <a:r>
              <a:rPr dirty="0">
                <a:solidFill>
                  <a:srgbClr val="00B050"/>
                </a:solidFill>
                <a:sym typeface="Wingdings" panose="05000000000000000000" pitchFamily="2" charset="2"/>
              </a:rPr>
              <a:t> que </a:t>
            </a:r>
            <a:r>
              <a:rPr dirty="0" err="1">
                <a:solidFill>
                  <a:srgbClr val="00B050"/>
                </a:solidFill>
                <a:sym typeface="Wingdings" panose="05000000000000000000" pitchFamily="2" charset="2"/>
              </a:rPr>
              <a:t>ceux</a:t>
            </a:r>
            <a:r>
              <a:rPr dirty="0">
                <a:solidFill>
                  <a:srgbClr val="00B050"/>
                </a:solidFill>
                <a:sym typeface="Wingdings" panose="05000000000000000000" pitchFamily="2" charset="2"/>
              </a:rPr>
              <a:t>-ci </a:t>
            </a:r>
            <a:r>
              <a:rPr dirty="0" err="1">
                <a:solidFill>
                  <a:srgbClr val="00B050"/>
                </a:solidFill>
                <a:sym typeface="Wingdings" panose="05000000000000000000" pitchFamily="2" charset="2"/>
              </a:rPr>
              <a:t>soient</a:t>
            </a:r>
            <a:r>
              <a:rPr dirty="0">
                <a:solidFill>
                  <a:srgbClr val="00B050"/>
                </a:solidFill>
                <a:sym typeface="Wingdings" panose="05000000000000000000" pitchFamily="2" charset="2"/>
              </a:rPr>
              <a:t> liés aux conditions reprises </a:t>
            </a:r>
            <a:r>
              <a:rPr dirty="0" err="1">
                <a:solidFill>
                  <a:srgbClr val="00B050"/>
                </a:solidFill>
                <a:sym typeface="Wingdings" panose="05000000000000000000" pitchFamily="2" charset="2"/>
              </a:rPr>
              <a:t>dans</a:t>
            </a:r>
            <a:r>
              <a:rPr dirty="0">
                <a:solidFill>
                  <a:srgbClr val="00B050"/>
                </a:solidFill>
                <a:sym typeface="Wingdings" panose="05000000000000000000" pitchFamily="2" charset="2"/>
              </a:rPr>
              <a:t> le PIIS (</a:t>
            </a:r>
            <a:r>
              <a:rPr dirty="0" err="1">
                <a:solidFill>
                  <a:srgbClr val="00B050"/>
                </a:solidFill>
                <a:sym typeface="Wingdings" panose="05000000000000000000" pitchFamily="2" charset="2"/>
              </a:rPr>
              <a:t>frais</a:t>
            </a:r>
            <a:r>
              <a:rPr dirty="0">
                <a:solidFill>
                  <a:srgbClr val="00B050"/>
                </a:solidFill>
                <a:sym typeface="Wingdings" panose="05000000000000000000" pitchFamily="2" charset="2"/>
              </a:rPr>
              <a:t> de coiffeur, excursion avec </a:t>
            </a:r>
            <a:r>
              <a:rPr dirty="0" err="1">
                <a:solidFill>
                  <a:srgbClr val="00B050"/>
                </a:solidFill>
                <a:sym typeface="Wingdings" panose="05000000000000000000" pitchFamily="2" charset="2"/>
              </a:rPr>
              <a:t>une</a:t>
            </a:r>
            <a:r>
              <a:rPr dirty="0">
                <a:solidFill>
                  <a:srgbClr val="00B050"/>
                </a:solidFill>
                <a:sym typeface="Wingdings" panose="05000000000000000000" pitchFamily="2" charset="2"/>
              </a:rPr>
              <a:t> association locale ou le club de sport, </a:t>
            </a:r>
            <a:r>
              <a:rPr dirty="0" smtClean="0">
                <a:solidFill>
                  <a:srgbClr val="00B050"/>
                </a:solidFill>
                <a:sym typeface="Wingdings" panose="05000000000000000000" pitchFamily="2" charset="2"/>
              </a:rPr>
              <a:t>...)</a:t>
            </a:r>
            <a:endParaRPr lang="fr-FR" dirty="0" smtClean="0">
              <a:solidFill>
                <a:srgbClr val="00B050"/>
              </a:solidFill>
              <a:sym typeface="Wingdings" panose="05000000000000000000" pitchFamily="2" charset="2"/>
            </a:endParaRPr>
          </a:p>
          <a:p>
            <a:pPr algn="just" rtl="0"/>
            <a:endParaRPr lang="fr-FR" dirty="0" smtClean="0">
              <a:solidFill>
                <a:srgbClr val="00B050"/>
              </a:solidFill>
              <a:sym typeface="Wingdings" panose="05000000000000000000" pitchFamily="2" charset="2"/>
            </a:endParaRPr>
          </a:p>
          <a:p>
            <a:pPr algn="just"/>
            <a:r>
              <a:rPr lang="fr-BE" i="1" u="sng" dirty="0" smtClean="0">
                <a:solidFill>
                  <a:srgbClr val="FF0000"/>
                </a:solidFill>
                <a:sym typeface="Wingdings" panose="05000000000000000000" pitchFamily="2" charset="2"/>
              </a:rPr>
              <a:t>Non autorisés</a:t>
            </a:r>
            <a:r>
              <a:rPr lang="fr-BE" dirty="0">
                <a:solidFill>
                  <a:srgbClr val="FF0000"/>
                </a:solidFill>
                <a:sym typeface="Wingdings" panose="05000000000000000000" pitchFamily="2" charset="2"/>
              </a:rPr>
              <a:t> : frais d'huissier, frais liés à des procédures judiciaires, apurement de dettes fiscales, ...</a:t>
            </a:r>
          </a:p>
          <a:p>
            <a:pPr rtl="0"/>
            <a:endParaRPr dirty="0">
              <a:solidFill>
                <a:srgbClr val="00B050"/>
              </a:solidFill>
              <a:sym typeface="Wingdings" panose="05000000000000000000" pitchFamily="2" charset="2"/>
            </a:endParaRPr>
          </a:p>
        </p:txBody>
      </p:sp>
    </p:spTree>
    <p:extLst>
      <p:ext uri="{BB962C8B-B14F-4D97-AF65-F5344CB8AC3E}">
        <p14:creationId xmlns:p14="http://schemas.microsoft.com/office/powerpoint/2010/main" val="232473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Frais de transport</a:t>
            </a:r>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pPr rtl="0"/>
            <a:r>
              <a:rPr dirty="0">
                <a:sym typeface="Wingdings" panose="05000000000000000000" pitchFamily="2" charset="2"/>
              </a:rPr>
              <a:t>Si liés aux conditions reprises </a:t>
            </a:r>
            <a:r>
              <a:rPr dirty="0" err="1">
                <a:sym typeface="Wingdings" panose="05000000000000000000" pitchFamily="2" charset="2"/>
              </a:rPr>
              <a:t>dans</a:t>
            </a:r>
            <a:r>
              <a:rPr dirty="0">
                <a:sym typeface="Wingdings" panose="05000000000000000000" pitchFamily="2" charset="2"/>
              </a:rPr>
              <a:t> le PIIS</a:t>
            </a:r>
          </a:p>
          <a:p>
            <a:endParaRPr lang="nl-BE" dirty="0">
              <a:solidFill>
                <a:srgbClr val="00B050"/>
              </a:solidFill>
              <a:sym typeface="Wingdings" panose="05000000000000000000" pitchFamily="2" charset="2"/>
            </a:endParaRPr>
          </a:p>
          <a:p>
            <a:pPr rtl="0"/>
            <a:r>
              <a:rPr lang="fr-FR" i="1" u="sng" dirty="0" smtClean="0">
                <a:solidFill>
                  <a:srgbClr val="00B050"/>
                </a:solidFill>
                <a:sym typeface="Wingdings" panose="05000000000000000000" pitchFamily="2" charset="2"/>
              </a:rPr>
              <a:t>Autorisés</a:t>
            </a:r>
            <a:r>
              <a:rPr lang="fr-FR" dirty="0" smtClean="0">
                <a:solidFill>
                  <a:srgbClr val="00B050"/>
                </a:solidFill>
                <a:sym typeface="Wingdings" panose="05000000000000000000" pitchFamily="2" charset="2"/>
              </a:rPr>
              <a:t>: </a:t>
            </a:r>
            <a:r>
              <a:rPr dirty="0" smtClean="0">
                <a:solidFill>
                  <a:srgbClr val="00B050"/>
                </a:solidFill>
                <a:sym typeface="Wingdings" panose="05000000000000000000" pitchFamily="2" charset="2"/>
              </a:rPr>
              <a:t>Abonnements </a:t>
            </a:r>
            <a:r>
              <a:rPr dirty="0">
                <a:solidFill>
                  <a:srgbClr val="00B050"/>
                </a:solidFill>
                <a:sym typeface="Wingdings" panose="05000000000000000000" pitchFamily="2" charset="2"/>
              </a:rPr>
              <a:t>aux transports en </a:t>
            </a:r>
            <a:r>
              <a:rPr dirty="0" err="1">
                <a:solidFill>
                  <a:srgbClr val="00B050"/>
                </a:solidFill>
                <a:sym typeface="Wingdings" panose="05000000000000000000" pitchFamily="2" charset="2"/>
              </a:rPr>
              <a:t>commun</a:t>
            </a:r>
            <a:endParaRPr dirty="0">
              <a:solidFill>
                <a:srgbClr val="00B050"/>
              </a:solidFill>
              <a:sym typeface="Wingdings" panose="05000000000000000000" pitchFamily="2" charset="2"/>
            </a:endParaRPr>
          </a:p>
          <a:p>
            <a:pPr rtl="0"/>
            <a:r>
              <a:rPr dirty="0">
                <a:solidFill>
                  <a:srgbClr val="00B050"/>
                </a:solidFill>
                <a:sym typeface="Wingdings" panose="05000000000000000000" pitchFamily="2" charset="2"/>
              </a:rPr>
              <a:t>Billets de transports en </a:t>
            </a:r>
            <a:r>
              <a:rPr dirty="0" err="1">
                <a:solidFill>
                  <a:srgbClr val="00B050"/>
                </a:solidFill>
                <a:sym typeface="Wingdings" panose="05000000000000000000" pitchFamily="2" charset="2"/>
              </a:rPr>
              <a:t>commun</a:t>
            </a:r>
            <a:r>
              <a:rPr dirty="0">
                <a:solidFill>
                  <a:srgbClr val="00B050"/>
                </a:solidFill>
                <a:sym typeface="Wingdings" panose="05000000000000000000" pitchFamily="2" charset="2"/>
              </a:rPr>
              <a:t> (simple, </a:t>
            </a:r>
            <a:r>
              <a:rPr dirty="0" err="1">
                <a:solidFill>
                  <a:srgbClr val="00B050"/>
                </a:solidFill>
                <a:sym typeface="Wingdings" panose="05000000000000000000" pitchFamily="2" charset="2"/>
              </a:rPr>
              <a:t>aller</a:t>
            </a:r>
            <a:r>
              <a:rPr dirty="0">
                <a:solidFill>
                  <a:srgbClr val="00B050"/>
                </a:solidFill>
                <a:sym typeface="Wingdings" panose="05000000000000000000" pitchFamily="2" charset="2"/>
              </a:rPr>
              <a:t>-retour, multiple)</a:t>
            </a:r>
          </a:p>
          <a:p>
            <a:pPr rtl="0"/>
            <a:r>
              <a:rPr dirty="0" err="1">
                <a:solidFill>
                  <a:srgbClr val="00B050"/>
                </a:solidFill>
                <a:sym typeface="Wingdings" panose="05000000000000000000" pitchFamily="2" charset="2"/>
              </a:rPr>
              <a:t>Indemnités</a:t>
            </a:r>
            <a:r>
              <a:rPr dirty="0">
                <a:solidFill>
                  <a:srgbClr val="00B050"/>
                </a:solidFill>
                <a:sym typeface="Wingdings" panose="05000000000000000000" pitchFamily="2" charset="2"/>
              </a:rPr>
              <a:t> pour </a:t>
            </a:r>
            <a:r>
              <a:rPr dirty="0" err="1">
                <a:solidFill>
                  <a:srgbClr val="00B050"/>
                </a:solidFill>
                <a:sym typeface="Wingdings" panose="05000000000000000000" pitchFamily="2" charset="2"/>
              </a:rPr>
              <a:t>déplacements</a:t>
            </a:r>
            <a:r>
              <a:rPr dirty="0">
                <a:solidFill>
                  <a:srgbClr val="00B050"/>
                </a:solidFill>
                <a:sym typeface="Wingdings" panose="05000000000000000000" pitchFamily="2" charset="2"/>
              </a:rPr>
              <a:t> en </a:t>
            </a:r>
            <a:r>
              <a:rPr dirty="0" err="1" smtClean="0">
                <a:solidFill>
                  <a:srgbClr val="00B050"/>
                </a:solidFill>
                <a:sym typeface="Wingdings" panose="05000000000000000000" pitchFamily="2" charset="2"/>
              </a:rPr>
              <a:t>voiture</a:t>
            </a:r>
            <a:endParaRPr lang="fr-FR" dirty="0" smtClean="0">
              <a:solidFill>
                <a:srgbClr val="00B050"/>
              </a:solidFill>
              <a:sym typeface="Wingdings" panose="05000000000000000000" pitchFamily="2" charset="2"/>
            </a:endParaRPr>
          </a:p>
          <a:p>
            <a:pPr rtl="0"/>
            <a:endParaRPr dirty="0">
              <a:solidFill>
                <a:srgbClr val="00B050"/>
              </a:solidFill>
              <a:sym typeface="Wingdings" panose="05000000000000000000" pitchFamily="2" charset="2"/>
            </a:endParaRPr>
          </a:p>
          <a:p>
            <a:pPr rtl="0"/>
            <a:r>
              <a:rPr lang="fr-FR" i="1" u="sng" dirty="0" smtClean="0">
                <a:solidFill>
                  <a:srgbClr val="FF0000"/>
                </a:solidFill>
                <a:sym typeface="Wingdings" panose="05000000000000000000" pitchFamily="2" charset="2"/>
              </a:rPr>
              <a:t>Non autorisés</a:t>
            </a:r>
            <a:r>
              <a:rPr i="1" u="sng" dirty="0">
                <a:solidFill>
                  <a:srgbClr val="FF0000"/>
                </a:solidFill>
                <a:sym typeface="Wingdings" panose="05000000000000000000" pitchFamily="2" charset="2"/>
              </a:rPr>
              <a:t> </a:t>
            </a:r>
            <a:r>
              <a:rPr dirty="0">
                <a:solidFill>
                  <a:srgbClr val="FF0000"/>
                </a:solidFill>
                <a:sym typeface="Wingdings" panose="05000000000000000000" pitchFamily="2" charset="2"/>
              </a:rPr>
              <a:t>: </a:t>
            </a:r>
            <a:r>
              <a:rPr dirty="0" err="1">
                <a:solidFill>
                  <a:srgbClr val="FF0000"/>
                </a:solidFill>
                <a:sym typeface="Wingdings" panose="05000000000000000000" pitchFamily="2" charset="2"/>
              </a:rPr>
              <a:t>frais</a:t>
            </a:r>
            <a:r>
              <a:rPr dirty="0">
                <a:solidFill>
                  <a:srgbClr val="FF0000"/>
                </a:solidFill>
                <a:sym typeface="Wingdings" panose="05000000000000000000" pitchFamily="2" charset="2"/>
              </a:rPr>
              <a:t> de </a:t>
            </a:r>
            <a:r>
              <a:rPr dirty="0" err="1">
                <a:solidFill>
                  <a:srgbClr val="FF0000"/>
                </a:solidFill>
                <a:sym typeface="Wingdings" panose="05000000000000000000" pitchFamily="2" charset="2"/>
              </a:rPr>
              <a:t>déplacement</a:t>
            </a:r>
            <a:r>
              <a:rPr dirty="0">
                <a:solidFill>
                  <a:srgbClr val="FF0000"/>
                </a:solidFill>
                <a:sym typeface="Wingdings" panose="05000000000000000000" pitchFamily="2" charset="2"/>
              </a:rPr>
              <a:t> pour les </a:t>
            </a:r>
            <a:r>
              <a:rPr dirty="0" err="1">
                <a:solidFill>
                  <a:srgbClr val="FF0000"/>
                </a:solidFill>
                <a:sym typeface="Wingdings" panose="05000000000000000000" pitchFamily="2" charset="2"/>
              </a:rPr>
              <a:t>collaborateurs</a:t>
            </a:r>
            <a:r>
              <a:rPr dirty="0">
                <a:solidFill>
                  <a:srgbClr val="FF0000"/>
                </a:solidFill>
                <a:sym typeface="Wingdings" panose="05000000000000000000" pitchFamily="2" charset="2"/>
              </a:rPr>
              <a:t> du CPAS </a:t>
            </a:r>
          </a:p>
        </p:txBody>
      </p:sp>
    </p:spTree>
    <p:extLst>
      <p:ext uri="{BB962C8B-B14F-4D97-AF65-F5344CB8AC3E}">
        <p14:creationId xmlns:p14="http://schemas.microsoft.com/office/powerpoint/2010/main" val="2122857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722313"/>
            <a:ext cx="8229600" cy="914898"/>
          </a:xfrm>
        </p:spPr>
        <p:txBody>
          <a:bodyPr/>
          <a:lstStyle/>
          <a:p>
            <a:pPr rtl="0"/>
            <a:r>
              <a:rPr sz="2700" dirty="0"/>
              <a:t>Subvention particulière 10 % PIIS - Formations</a:t>
            </a:r>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pPr rtl="0"/>
            <a:r>
              <a:rPr dirty="0">
                <a:solidFill>
                  <a:srgbClr val="929292"/>
                </a:solidFill>
                <a:sym typeface="Wingdings" panose="05000000000000000000" pitchFamily="2" charset="2"/>
              </a:rPr>
              <a:t>Pour </a:t>
            </a:r>
            <a:r>
              <a:rPr dirty="0" err="1">
                <a:solidFill>
                  <a:srgbClr val="929292"/>
                </a:solidFill>
                <a:sym typeface="Wingdings" panose="05000000000000000000" pitchFamily="2" charset="2"/>
              </a:rPr>
              <a:t>autant</a:t>
            </a:r>
            <a:r>
              <a:rPr dirty="0">
                <a:solidFill>
                  <a:srgbClr val="929292"/>
                </a:solidFill>
                <a:sym typeface="Wingdings" panose="05000000000000000000" pitchFamily="2" charset="2"/>
              </a:rPr>
              <a:t> </a:t>
            </a:r>
            <a:r>
              <a:rPr dirty="0" err="1">
                <a:solidFill>
                  <a:srgbClr val="929292"/>
                </a:solidFill>
                <a:sym typeface="Wingdings" panose="05000000000000000000" pitchFamily="2" charset="2"/>
              </a:rPr>
              <a:t>qu'elles</a:t>
            </a:r>
            <a:r>
              <a:rPr dirty="0">
                <a:solidFill>
                  <a:srgbClr val="929292"/>
                </a:solidFill>
                <a:sym typeface="Wingdings" panose="05000000000000000000" pitchFamily="2" charset="2"/>
              </a:rPr>
              <a:t> correspondent aux accords </a:t>
            </a:r>
            <a:r>
              <a:rPr dirty="0" err="1">
                <a:solidFill>
                  <a:srgbClr val="929292"/>
                </a:solidFill>
                <a:sym typeface="Wingdings" panose="05000000000000000000" pitchFamily="2" charset="2"/>
              </a:rPr>
              <a:t>repris</a:t>
            </a:r>
            <a:r>
              <a:rPr dirty="0">
                <a:solidFill>
                  <a:srgbClr val="929292"/>
                </a:solidFill>
                <a:sym typeface="Wingdings" panose="05000000000000000000" pitchFamily="2" charset="2"/>
              </a:rPr>
              <a:t> </a:t>
            </a:r>
            <a:r>
              <a:rPr dirty="0" err="1">
                <a:solidFill>
                  <a:srgbClr val="929292"/>
                </a:solidFill>
                <a:sym typeface="Wingdings" panose="05000000000000000000" pitchFamily="2" charset="2"/>
              </a:rPr>
              <a:t>dans</a:t>
            </a:r>
            <a:r>
              <a:rPr dirty="0">
                <a:solidFill>
                  <a:srgbClr val="929292"/>
                </a:solidFill>
                <a:sym typeface="Wingdings" panose="05000000000000000000" pitchFamily="2" charset="2"/>
              </a:rPr>
              <a:t> le PIIS</a:t>
            </a:r>
          </a:p>
          <a:p>
            <a:endParaRPr lang="nl-BE" dirty="0">
              <a:solidFill>
                <a:srgbClr val="929292"/>
              </a:solidFill>
              <a:sym typeface="Wingdings" panose="05000000000000000000" pitchFamily="2" charset="2"/>
            </a:endParaRPr>
          </a:p>
          <a:p>
            <a:pPr rtl="0"/>
            <a:r>
              <a:rPr dirty="0">
                <a:solidFill>
                  <a:srgbClr val="00B050"/>
                </a:solidFill>
                <a:sym typeface="Wingdings" panose="05000000000000000000" pitchFamily="2" charset="2"/>
              </a:rPr>
              <a:t>Droit </a:t>
            </a:r>
            <a:r>
              <a:rPr dirty="0" err="1">
                <a:solidFill>
                  <a:srgbClr val="00B050"/>
                </a:solidFill>
                <a:sym typeface="Wingdings" panose="05000000000000000000" pitchFamily="2" charset="2"/>
              </a:rPr>
              <a:t>d'inscription</a:t>
            </a:r>
            <a:r>
              <a:rPr dirty="0">
                <a:solidFill>
                  <a:srgbClr val="00B050"/>
                </a:solidFill>
                <a:sym typeface="Wingdings" panose="05000000000000000000" pitchFamily="2" charset="2"/>
              </a:rPr>
              <a:t>, matériel </a:t>
            </a:r>
            <a:r>
              <a:rPr dirty="0" err="1">
                <a:solidFill>
                  <a:srgbClr val="00B050"/>
                </a:solidFill>
                <a:sym typeface="Wingdings" panose="05000000000000000000" pitchFamily="2" charset="2"/>
              </a:rPr>
              <a:t>nécessaire</a:t>
            </a:r>
            <a:r>
              <a:rPr dirty="0">
                <a:solidFill>
                  <a:srgbClr val="00B050"/>
                </a:solidFill>
                <a:sym typeface="Wingdings" panose="05000000000000000000" pitchFamily="2" charset="2"/>
              </a:rPr>
              <a:t> à la formation, </a:t>
            </a:r>
            <a:r>
              <a:rPr dirty="0" err="1">
                <a:solidFill>
                  <a:srgbClr val="00B050"/>
                </a:solidFill>
                <a:sym typeface="Wingdings" panose="05000000000000000000" pitchFamily="2" charset="2"/>
              </a:rPr>
              <a:t>permis</a:t>
            </a:r>
            <a:r>
              <a:rPr dirty="0">
                <a:solidFill>
                  <a:srgbClr val="00B050"/>
                </a:solidFill>
                <a:sym typeface="Wingdings" panose="05000000000000000000" pitchFamily="2" charset="2"/>
              </a:rPr>
              <a:t> de </a:t>
            </a:r>
            <a:r>
              <a:rPr dirty="0" err="1">
                <a:solidFill>
                  <a:srgbClr val="00B050"/>
                </a:solidFill>
                <a:sym typeface="Wingdings" panose="05000000000000000000" pitchFamily="2" charset="2"/>
              </a:rPr>
              <a:t>conduire</a:t>
            </a:r>
            <a:r>
              <a:rPr dirty="0">
                <a:solidFill>
                  <a:srgbClr val="00B050"/>
                </a:solidFill>
                <a:sym typeface="Wingdings" panose="05000000000000000000" pitchFamily="2" charset="2"/>
              </a:rPr>
              <a:t>, ...</a:t>
            </a:r>
          </a:p>
        </p:txBody>
      </p:sp>
    </p:spTree>
    <p:extLst>
      <p:ext uri="{BB962C8B-B14F-4D97-AF65-F5344CB8AC3E}">
        <p14:creationId xmlns:p14="http://schemas.microsoft.com/office/powerpoint/2010/main" val="497881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432381"/>
            <a:ext cx="8229600" cy="914898"/>
          </a:xfrm>
        </p:spPr>
        <p:txBody>
          <a:bodyPr/>
          <a:lstStyle/>
          <a:p>
            <a:pPr rtl="0"/>
            <a:r>
              <a:rPr sz="2700" dirty="0"/>
              <a:t>Subvention particulière 10 % PIIS - </a:t>
            </a:r>
            <a:r>
              <a:rPr sz="2700" dirty="0" err="1"/>
              <a:t>Garderie</a:t>
            </a:r>
            <a:r>
              <a:rPr sz="2700" dirty="0"/>
              <a:t> </a:t>
            </a:r>
            <a:r>
              <a:rPr sz="2700" dirty="0" err="1"/>
              <a:t>d'enfants</a:t>
            </a:r>
            <a:endParaRPr sz="2700" dirty="0"/>
          </a:p>
        </p:txBody>
      </p:sp>
      <p:sp>
        <p:nvSpPr>
          <p:cNvPr id="3" name="Tijdelijke aanduiding voor inhoud 2"/>
          <p:cNvSpPr>
            <a:spLocks noGrp="1"/>
          </p:cNvSpPr>
          <p:nvPr>
            <p:ph idx="1"/>
            <p:custDataLst>
              <p:tags r:id="rId2"/>
            </p:custDataLst>
          </p:nvPr>
        </p:nvSpPr>
        <p:spPr>
          <a:xfrm>
            <a:off x="457200" y="1637210"/>
            <a:ext cx="8229600" cy="4299565"/>
          </a:xfrm>
        </p:spPr>
        <p:txBody>
          <a:bodyPr/>
          <a:lstStyle/>
          <a:p>
            <a:pPr rtl="0"/>
            <a:r>
              <a:rPr dirty="0">
                <a:solidFill>
                  <a:srgbClr val="929292"/>
                </a:solidFill>
                <a:sym typeface="Wingdings" panose="05000000000000000000" pitchFamily="2" charset="2"/>
              </a:rPr>
              <a:t>Pour </a:t>
            </a:r>
            <a:r>
              <a:rPr dirty="0" err="1">
                <a:solidFill>
                  <a:srgbClr val="929292"/>
                </a:solidFill>
                <a:sym typeface="Wingdings" panose="05000000000000000000" pitchFamily="2" charset="2"/>
              </a:rPr>
              <a:t>autant</a:t>
            </a:r>
            <a:r>
              <a:rPr dirty="0">
                <a:solidFill>
                  <a:srgbClr val="929292"/>
                </a:solidFill>
                <a:sym typeface="Wingdings" panose="05000000000000000000" pitchFamily="2" charset="2"/>
              </a:rPr>
              <a:t> </a:t>
            </a:r>
            <a:r>
              <a:rPr dirty="0" err="1" smtClean="0">
                <a:solidFill>
                  <a:srgbClr val="929292"/>
                </a:solidFill>
                <a:sym typeface="Wingdings" panose="05000000000000000000" pitchFamily="2" charset="2"/>
              </a:rPr>
              <a:t>qu'elle</a:t>
            </a:r>
            <a:r>
              <a:rPr lang="fr-FR" dirty="0" smtClean="0">
                <a:solidFill>
                  <a:srgbClr val="929292"/>
                </a:solidFill>
                <a:sym typeface="Wingdings" panose="05000000000000000000" pitchFamily="2" charset="2"/>
              </a:rPr>
              <a:t>s</a:t>
            </a:r>
            <a:r>
              <a:rPr dirty="0" smtClean="0">
                <a:solidFill>
                  <a:srgbClr val="929292"/>
                </a:solidFill>
                <a:sym typeface="Wingdings" panose="05000000000000000000" pitchFamily="2" charset="2"/>
              </a:rPr>
              <a:t> </a:t>
            </a:r>
            <a:r>
              <a:rPr dirty="0" err="1" smtClean="0">
                <a:solidFill>
                  <a:srgbClr val="929292"/>
                </a:solidFill>
                <a:sym typeface="Wingdings" panose="05000000000000000000" pitchFamily="2" charset="2"/>
              </a:rPr>
              <a:t>corresponde</a:t>
            </a:r>
            <a:r>
              <a:rPr lang="fr-FR" dirty="0" smtClean="0">
                <a:solidFill>
                  <a:srgbClr val="929292"/>
                </a:solidFill>
                <a:sym typeface="Wingdings" panose="05000000000000000000" pitchFamily="2" charset="2"/>
              </a:rPr>
              <a:t>nt</a:t>
            </a:r>
            <a:r>
              <a:rPr dirty="0" smtClean="0">
                <a:solidFill>
                  <a:srgbClr val="929292"/>
                </a:solidFill>
                <a:sym typeface="Wingdings" panose="05000000000000000000" pitchFamily="2" charset="2"/>
              </a:rPr>
              <a:t> </a:t>
            </a:r>
            <a:r>
              <a:rPr dirty="0">
                <a:solidFill>
                  <a:srgbClr val="929292"/>
                </a:solidFill>
                <a:sym typeface="Wingdings" panose="05000000000000000000" pitchFamily="2" charset="2"/>
              </a:rPr>
              <a:t>aux accords </a:t>
            </a:r>
            <a:r>
              <a:rPr dirty="0" err="1">
                <a:solidFill>
                  <a:srgbClr val="929292"/>
                </a:solidFill>
                <a:sym typeface="Wingdings" panose="05000000000000000000" pitchFamily="2" charset="2"/>
              </a:rPr>
              <a:t>repris</a:t>
            </a:r>
            <a:r>
              <a:rPr dirty="0">
                <a:solidFill>
                  <a:srgbClr val="929292"/>
                </a:solidFill>
                <a:sym typeface="Wingdings" panose="05000000000000000000" pitchFamily="2" charset="2"/>
              </a:rPr>
              <a:t> </a:t>
            </a:r>
            <a:r>
              <a:rPr dirty="0" err="1">
                <a:solidFill>
                  <a:srgbClr val="929292"/>
                </a:solidFill>
                <a:sym typeface="Wingdings" panose="05000000000000000000" pitchFamily="2" charset="2"/>
              </a:rPr>
              <a:t>dans</a:t>
            </a:r>
            <a:r>
              <a:rPr dirty="0">
                <a:solidFill>
                  <a:srgbClr val="929292"/>
                </a:solidFill>
                <a:sym typeface="Wingdings" panose="05000000000000000000" pitchFamily="2" charset="2"/>
              </a:rPr>
              <a:t> le PIIS</a:t>
            </a:r>
          </a:p>
          <a:p>
            <a:endParaRPr lang="nl-BE" dirty="0">
              <a:solidFill>
                <a:srgbClr val="929292"/>
              </a:solidFill>
              <a:sym typeface="Wingdings" panose="05000000000000000000" pitchFamily="2" charset="2"/>
            </a:endParaRPr>
          </a:p>
          <a:p>
            <a:pPr rtl="0"/>
            <a:r>
              <a:rPr lang="fr-FR" i="1" u="sng" dirty="0" smtClean="0">
                <a:solidFill>
                  <a:srgbClr val="00B050"/>
                </a:solidFill>
                <a:sym typeface="Wingdings" panose="05000000000000000000" pitchFamily="2" charset="2"/>
              </a:rPr>
              <a:t>Autorisée</a:t>
            </a:r>
            <a:r>
              <a:rPr lang="fr-FR" dirty="0" smtClean="0">
                <a:solidFill>
                  <a:srgbClr val="00B050"/>
                </a:solidFill>
                <a:sym typeface="Wingdings" panose="05000000000000000000" pitchFamily="2" charset="2"/>
              </a:rPr>
              <a:t>: </a:t>
            </a:r>
            <a:r>
              <a:rPr dirty="0" err="1" smtClean="0">
                <a:solidFill>
                  <a:srgbClr val="00B050"/>
                </a:solidFill>
                <a:sym typeface="Wingdings" panose="05000000000000000000" pitchFamily="2" charset="2"/>
              </a:rPr>
              <a:t>Garderie</a:t>
            </a:r>
            <a:r>
              <a:rPr dirty="0" smtClean="0">
                <a:solidFill>
                  <a:srgbClr val="00B050"/>
                </a:solidFill>
                <a:sym typeface="Wingdings" panose="05000000000000000000" pitchFamily="2" charset="2"/>
              </a:rPr>
              <a:t> </a:t>
            </a:r>
            <a:r>
              <a:rPr dirty="0" err="1">
                <a:solidFill>
                  <a:srgbClr val="00B050"/>
                </a:solidFill>
                <a:sym typeface="Wingdings" panose="05000000000000000000" pitchFamily="2" charset="2"/>
              </a:rPr>
              <a:t>d'enfants</a:t>
            </a:r>
            <a:r>
              <a:rPr dirty="0">
                <a:solidFill>
                  <a:srgbClr val="00B050"/>
                </a:solidFill>
                <a:sym typeface="Wingdings" panose="05000000000000000000" pitchFamily="2" charset="2"/>
              </a:rPr>
              <a:t> pendant les </a:t>
            </a:r>
            <a:r>
              <a:rPr dirty="0" err="1">
                <a:solidFill>
                  <a:srgbClr val="00B050"/>
                </a:solidFill>
                <a:sym typeface="Wingdings" panose="05000000000000000000" pitchFamily="2" charset="2"/>
              </a:rPr>
              <a:t>heures</a:t>
            </a:r>
            <a:r>
              <a:rPr dirty="0">
                <a:solidFill>
                  <a:srgbClr val="00B050"/>
                </a:solidFill>
                <a:sym typeface="Wingdings" panose="05000000000000000000" pitchFamily="2" charset="2"/>
              </a:rPr>
              <a:t> </a:t>
            </a:r>
            <a:r>
              <a:rPr lang="fr-FR" dirty="0" smtClean="0">
                <a:solidFill>
                  <a:srgbClr val="00B050"/>
                </a:solidFill>
                <a:sym typeface="Wingdings" panose="05000000000000000000" pitchFamily="2" charset="2"/>
              </a:rPr>
              <a:t>durant lesquelles l’usager doit réaliser une action concrète liée à un objectif du PIIS (ex: suivre un cours de langue, participer à un atelier…)</a:t>
            </a:r>
            <a:endParaRPr dirty="0">
              <a:solidFill>
                <a:srgbClr val="00B050"/>
              </a:solidFill>
              <a:sym typeface="Wingdings" panose="05000000000000000000" pitchFamily="2" charset="2"/>
            </a:endParaRPr>
          </a:p>
          <a:p>
            <a:endParaRPr lang="nl-BE" i="1" u="sng" dirty="0">
              <a:solidFill>
                <a:srgbClr val="00B050"/>
              </a:solidFill>
              <a:sym typeface="Wingdings" panose="05000000000000000000" pitchFamily="2" charset="2"/>
            </a:endParaRPr>
          </a:p>
          <a:p>
            <a:pPr rtl="0"/>
            <a:r>
              <a:rPr lang="fr-FR" i="1" u="sng" dirty="0" smtClean="0">
                <a:solidFill>
                  <a:srgbClr val="FF0000"/>
                </a:solidFill>
                <a:sym typeface="Wingdings" panose="05000000000000000000" pitchFamily="2" charset="2"/>
              </a:rPr>
              <a:t>Non autorisée</a:t>
            </a:r>
            <a:r>
              <a:rPr dirty="0">
                <a:solidFill>
                  <a:srgbClr val="FF0000"/>
                </a:solidFill>
                <a:sym typeface="Wingdings" panose="05000000000000000000" pitchFamily="2" charset="2"/>
              </a:rPr>
              <a:t> : </a:t>
            </a:r>
            <a:r>
              <a:rPr dirty="0" err="1">
                <a:solidFill>
                  <a:srgbClr val="FF0000"/>
                </a:solidFill>
                <a:sym typeface="Wingdings" panose="05000000000000000000" pitchFamily="2" charset="2"/>
              </a:rPr>
              <a:t>garderie</a:t>
            </a:r>
            <a:r>
              <a:rPr dirty="0">
                <a:solidFill>
                  <a:srgbClr val="FF0000"/>
                </a:solidFill>
                <a:sym typeface="Wingdings" panose="05000000000000000000" pitchFamily="2" charset="2"/>
              </a:rPr>
              <a:t> </a:t>
            </a:r>
            <a:r>
              <a:rPr dirty="0" smtClean="0">
                <a:solidFill>
                  <a:srgbClr val="FF0000"/>
                </a:solidFill>
                <a:sym typeface="Wingdings" panose="05000000000000000000" pitchFamily="2" charset="2"/>
              </a:rPr>
              <a:t>d'enfant</a:t>
            </a:r>
            <a:r>
              <a:rPr lang="fr-FR" dirty="0" smtClean="0">
                <a:solidFill>
                  <a:srgbClr val="FF0000"/>
                </a:solidFill>
                <a:sym typeface="Wingdings" panose="05000000000000000000" pitchFamily="2" charset="2"/>
              </a:rPr>
              <a:t>s</a:t>
            </a:r>
            <a:r>
              <a:rPr dirty="0" smtClean="0">
                <a:solidFill>
                  <a:srgbClr val="FF0000"/>
                </a:solidFill>
                <a:sym typeface="Wingdings" panose="05000000000000000000" pitchFamily="2" charset="2"/>
              </a:rPr>
              <a:t> </a:t>
            </a:r>
            <a:r>
              <a:rPr dirty="0">
                <a:solidFill>
                  <a:srgbClr val="FF0000"/>
                </a:solidFill>
                <a:sym typeface="Wingdings" panose="05000000000000000000" pitchFamily="2" charset="2"/>
              </a:rPr>
              <a:t>pendant la </a:t>
            </a:r>
            <a:r>
              <a:rPr dirty="0" err="1">
                <a:solidFill>
                  <a:srgbClr val="FF0000"/>
                </a:solidFill>
                <a:sym typeface="Wingdings" panose="05000000000000000000" pitchFamily="2" charset="2"/>
              </a:rPr>
              <a:t>mesure</a:t>
            </a:r>
            <a:r>
              <a:rPr dirty="0">
                <a:solidFill>
                  <a:srgbClr val="FF0000"/>
                </a:solidFill>
                <a:sym typeface="Wingdings" panose="05000000000000000000" pitchFamily="2" charset="2"/>
              </a:rPr>
              <a:t> de </a:t>
            </a:r>
            <a:r>
              <a:rPr dirty="0" err="1">
                <a:solidFill>
                  <a:srgbClr val="FF0000"/>
                </a:solidFill>
                <a:sym typeface="Wingdings" panose="05000000000000000000" pitchFamily="2" charset="2"/>
              </a:rPr>
              <a:t>mise</a:t>
            </a:r>
            <a:r>
              <a:rPr dirty="0">
                <a:solidFill>
                  <a:srgbClr val="FF0000"/>
                </a:solidFill>
                <a:sym typeface="Wingdings" panose="05000000000000000000" pitchFamily="2" charset="2"/>
              </a:rPr>
              <a:t> à l'emploi</a:t>
            </a:r>
          </a:p>
          <a:p>
            <a:endParaRPr lang="nl-BE" dirty="0">
              <a:solidFill>
                <a:srgbClr val="929292"/>
              </a:solidFill>
              <a:sym typeface="Wingdings" panose="05000000000000000000" pitchFamily="2" charset="2"/>
            </a:endParaRPr>
          </a:p>
        </p:txBody>
      </p:sp>
    </p:spTree>
    <p:extLst>
      <p:ext uri="{BB962C8B-B14F-4D97-AF65-F5344CB8AC3E}">
        <p14:creationId xmlns:p14="http://schemas.microsoft.com/office/powerpoint/2010/main" val="247917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2828836"/>
            <a:ext cx="4572000" cy="1200329"/>
          </a:xfrm>
          <a:prstGeom prst="rect">
            <a:avLst/>
          </a:prstGeom>
        </p:spPr>
        <p:txBody>
          <a:bodyPr>
            <a:spAutoFit/>
          </a:bodyPr>
          <a:lstStyle/>
          <a:p>
            <a:r>
              <a:rPr lang="en-US" dirty="0"/>
              <a:t>https://</a:t>
            </a:r>
            <a:r>
              <a:rPr lang="en-US" dirty="0" smtClean="0"/>
              <a:t>www.mi-is.be/fr/fonds-pour-la-participation-et-lactivation-sociale</a:t>
            </a:r>
            <a:endParaRPr lang="en-US" dirty="0"/>
          </a:p>
        </p:txBody>
      </p:sp>
    </p:spTree>
    <p:extLst>
      <p:ext uri="{BB962C8B-B14F-4D97-AF65-F5344CB8AC3E}">
        <p14:creationId xmlns:p14="http://schemas.microsoft.com/office/powerpoint/2010/main" val="320330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custDataLst>
              <p:tags r:id="rId1"/>
            </p:custDataLst>
          </p:nvPr>
        </p:nvSpPr>
        <p:spPr>
          <a:xfrm>
            <a:off x="457200" y="1448804"/>
            <a:ext cx="8229600" cy="4487972"/>
          </a:xfrm>
        </p:spPr>
        <p:txBody>
          <a:bodyPr/>
          <a:lstStyle/>
          <a:p>
            <a:pPr rtl="0"/>
            <a:r>
              <a:rPr b="1" dirty="0"/>
              <a:t>Public </a:t>
            </a:r>
            <a:r>
              <a:rPr b="1" dirty="0" err="1"/>
              <a:t>cible</a:t>
            </a:r>
            <a:r>
              <a:rPr b="1" dirty="0"/>
              <a:t> :</a:t>
            </a:r>
            <a:r>
              <a:rPr dirty="0"/>
              <a:t> </a:t>
            </a:r>
          </a:p>
          <a:p>
            <a:endParaRPr lang="nl-BE" dirty="0"/>
          </a:p>
          <a:p>
            <a:pPr rtl="0"/>
            <a:r>
              <a:rPr dirty="0" err="1"/>
              <a:t>Toute</a:t>
            </a:r>
            <a:r>
              <a:rPr dirty="0"/>
              <a:t> </a:t>
            </a:r>
            <a:r>
              <a:rPr dirty="0" err="1"/>
              <a:t>personne</a:t>
            </a:r>
            <a:r>
              <a:rPr dirty="0"/>
              <a:t> </a:t>
            </a:r>
            <a:r>
              <a:rPr dirty="0" err="1"/>
              <a:t>aidée</a:t>
            </a:r>
            <a:r>
              <a:rPr dirty="0"/>
              <a:t> par le CPAS</a:t>
            </a:r>
          </a:p>
          <a:p>
            <a:endParaRPr lang="nl-BE" dirty="0"/>
          </a:p>
          <a:p>
            <a:pPr rtl="0"/>
            <a:r>
              <a:rPr dirty="0"/>
              <a:t>Exception : </a:t>
            </a:r>
          </a:p>
          <a:p>
            <a:pPr marL="342900" indent="-342900" rtl="0">
              <a:buFont typeface="Arial" panose="020B0604020202020204" pitchFamily="34" charset="0"/>
              <a:buChar char="•"/>
            </a:pPr>
            <a:r>
              <a:rPr dirty="0"/>
              <a:t>Personnes en </a:t>
            </a:r>
            <a:r>
              <a:rPr dirty="0" err="1"/>
              <a:t>statut</a:t>
            </a:r>
            <a:r>
              <a:rPr dirty="0"/>
              <a:t> </a:t>
            </a:r>
            <a:r>
              <a:rPr dirty="0" err="1"/>
              <a:t>illégal</a:t>
            </a:r>
            <a:endParaRPr dirty="0"/>
          </a:p>
          <a:p>
            <a:pPr marL="342900" indent="-342900" rtl="0">
              <a:buFont typeface="Arial" panose="020B0604020202020204" pitchFamily="34" charset="0"/>
              <a:buChar char="•"/>
            </a:pPr>
            <a:r>
              <a:rPr dirty="0"/>
              <a:t>Personnes en ILA et </a:t>
            </a:r>
            <a:r>
              <a:rPr lang="fr-FR" dirty="0" smtClean="0"/>
              <a:t>MENA</a:t>
            </a:r>
            <a:endParaRPr dirty="0"/>
          </a:p>
          <a:p>
            <a:pPr marL="342900" indent="-342900" rtl="0">
              <a:buFont typeface="Arial" panose="020B0604020202020204" pitchFamily="34" charset="0"/>
              <a:buChar char="•"/>
            </a:pPr>
            <a:r>
              <a:rPr dirty="0"/>
              <a:t>Personnes </a:t>
            </a:r>
            <a:r>
              <a:rPr dirty="0" err="1"/>
              <a:t>dont</a:t>
            </a:r>
            <a:r>
              <a:rPr dirty="0"/>
              <a:t> la situation de </a:t>
            </a:r>
            <a:r>
              <a:rPr dirty="0" err="1"/>
              <a:t>pauvreté</a:t>
            </a:r>
            <a:r>
              <a:rPr dirty="0"/>
              <a:t> </a:t>
            </a:r>
            <a:r>
              <a:rPr dirty="0" err="1"/>
              <a:t>n'a</a:t>
            </a:r>
            <a:r>
              <a:rPr dirty="0"/>
              <a:t> pas </a:t>
            </a:r>
            <a:r>
              <a:rPr dirty="0" err="1"/>
              <a:t>pu</a:t>
            </a:r>
            <a:r>
              <a:rPr dirty="0"/>
              <a:t> </a:t>
            </a:r>
            <a:r>
              <a:rPr dirty="0" err="1"/>
              <a:t>être</a:t>
            </a:r>
            <a:r>
              <a:rPr dirty="0"/>
              <a:t> </a:t>
            </a:r>
            <a:r>
              <a:rPr dirty="0" err="1"/>
              <a:t>démontrée</a:t>
            </a:r>
            <a:r>
              <a:rPr dirty="0"/>
              <a:t> par </a:t>
            </a:r>
            <a:r>
              <a:rPr dirty="0" err="1"/>
              <a:t>l'enquête</a:t>
            </a:r>
            <a:r>
              <a:rPr dirty="0"/>
              <a:t> </a:t>
            </a:r>
            <a:r>
              <a:rPr dirty="0" err="1"/>
              <a:t>sociale</a:t>
            </a:r>
            <a:r>
              <a:rPr dirty="0"/>
              <a:t> du CPAS </a:t>
            </a:r>
            <a:r>
              <a:rPr dirty="0" err="1"/>
              <a:t>dans</a:t>
            </a:r>
            <a:r>
              <a:rPr dirty="0"/>
              <a:t> le cadre de </a:t>
            </a:r>
            <a:r>
              <a:rPr dirty="0" err="1"/>
              <a:t>demandes</a:t>
            </a:r>
            <a:r>
              <a:rPr dirty="0"/>
              <a:t> </a:t>
            </a:r>
            <a:r>
              <a:rPr dirty="0" err="1"/>
              <a:t>d'aide</a:t>
            </a:r>
            <a:r>
              <a:rPr dirty="0"/>
              <a:t> </a:t>
            </a:r>
            <a:r>
              <a:rPr dirty="0" err="1" smtClean="0"/>
              <a:t>individuelle</a:t>
            </a:r>
            <a:r>
              <a:rPr dirty="0" smtClean="0"/>
              <a:t>.</a:t>
            </a:r>
            <a:endParaRPr dirty="0"/>
          </a:p>
        </p:txBody>
      </p:sp>
    </p:spTree>
    <p:extLst>
      <p:ext uri="{BB962C8B-B14F-4D97-AF65-F5344CB8AC3E}">
        <p14:creationId xmlns:p14="http://schemas.microsoft.com/office/powerpoint/2010/main" val="26304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custDataLst>
              <p:tags r:id="rId1"/>
            </p:custDataLst>
          </p:nvPr>
        </p:nvSpPr>
        <p:spPr>
          <a:xfrm>
            <a:off x="571500" y="708660"/>
            <a:ext cx="8100060" cy="4831876"/>
          </a:xfrm>
        </p:spPr>
        <p:txBody>
          <a:bodyPr/>
          <a:lstStyle/>
          <a:p>
            <a:pPr rtl="0"/>
            <a:r>
              <a:rPr b="1" dirty="0" err="1"/>
              <a:t>Objectif</a:t>
            </a:r>
            <a:r>
              <a:rPr b="1" dirty="0"/>
              <a:t> : </a:t>
            </a:r>
          </a:p>
          <a:p>
            <a:endParaRPr lang="nl-BE" dirty="0"/>
          </a:p>
          <a:p>
            <a:pPr rtl="0"/>
            <a:r>
              <a:rPr dirty="0" err="1"/>
              <a:t>Intégration</a:t>
            </a:r>
            <a:r>
              <a:rPr dirty="0"/>
              <a:t> </a:t>
            </a:r>
            <a:r>
              <a:rPr dirty="0" err="1"/>
              <a:t>sociale</a:t>
            </a:r>
            <a:r>
              <a:rPr dirty="0"/>
              <a:t> de personnes </a:t>
            </a:r>
          </a:p>
          <a:p>
            <a:pPr rtl="0"/>
            <a:r>
              <a:rPr lang="fr-FR" i="1" u="sng" dirty="0"/>
              <a:t>NON</a:t>
            </a:r>
            <a:r>
              <a:rPr dirty="0"/>
              <a:t> : </a:t>
            </a:r>
            <a:r>
              <a:rPr dirty="0" err="1"/>
              <a:t>intégration</a:t>
            </a:r>
            <a:r>
              <a:rPr dirty="0"/>
              <a:t> </a:t>
            </a:r>
            <a:r>
              <a:rPr dirty="0" err="1"/>
              <a:t>professionnelle</a:t>
            </a:r>
            <a:r>
              <a:rPr dirty="0"/>
              <a:t> de personnes</a:t>
            </a:r>
          </a:p>
          <a:p>
            <a:r>
              <a:rPr dirty="0"/>
              <a:t>3 </a:t>
            </a:r>
            <a:r>
              <a:rPr dirty="0" err="1"/>
              <a:t>volets</a:t>
            </a:r>
            <a:r>
              <a:rPr dirty="0"/>
              <a:t> :</a:t>
            </a:r>
            <a:endParaRPr lang="en-US" dirty="0"/>
          </a:p>
          <a:p>
            <a:pPr rtl="0"/>
            <a:endParaRPr lang="en-US" dirty="0">
              <a:solidFill>
                <a:srgbClr val="868685"/>
              </a:solidFill>
            </a:endParaRPr>
          </a:p>
          <a:p>
            <a:r>
              <a:rPr lang="nl-BE" dirty="0">
                <a:latin typeface="ＭＳ Ｐゴシック"/>
              </a:rPr>
              <a:t>1. Promotion </a:t>
            </a:r>
            <a:r>
              <a:rPr dirty="0"/>
              <a:t>de la participation </a:t>
            </a:r>
            <a:r>
              <a:rPr lang="nl-BE" dirty="0"/>
              <a:t>sociale</a:t>
            </a:r>
            <a:endParaRPr lang="en-US" dirty="0"/>
          </a:p>
          <a:p>
            <a:r>
              <a:rPr lang="nl-BE" dirty="0"/>
              <a:t>2. Organisation </a:t>
            </a:r>
            <a:r>
              <a:rPr dirty="0"/>
              <a:t>de modules </a:t>
            </a:r>
            <a:r>
              <a:rPr lang="nl-BE" dirty="0"/>
              <a:t>collectifs</a:t>
            </a:r>
            <a:endParaRPr lang="en-US" dirty="0"/>
          </a:p>
          <a:p>
            <a:r>
              <a:rPr lang="nl-BE" dirty="0"/>
              <a:t>3. Lutte </a:t>
            </a:r>
            <a:r>
              <a:rPr dirty="0" err="1"/>
              <a:t>contre</a:t>
            </a:r>
            <a:r>
              <a:rPr dirty="0"/>
              <a:t> la </a:t>
            </a:r>
            <a:r>
              <a:rPr dirty="0" err="1"/>
              <a:t>pauvreté</a:t>
            </a:r>
            <a:r>
              <a:rPr dirty="0"/>
              <a:t> infantile</a:t>
            </a:r>
          </a:p>
        </p:txBody>
      </p:sp>
    </p:spTree>
    <p:extLst>
      <p:ext uri="{BB962C8B-B14F-4D97-AF65-F5344CB8AC3E}">
        <p14:creationId xmlns:p14="http://schemas.microsoft.com/office/powerpoint/2010/main" val="115394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397985"/>
            <a:ext cx="8229600" cy="648656"/>
          </a:xfrm>
        </p:spPr>
        <p:txBody>
          <a:bodyPr/>
          <a:lstStyle/>
          <a:p>
            <a:pPr rtl="0"/>
            <a:r>
              <a:rPr lang="en-US" sz="2800"/>
              <a:t>1</a:t>
            </a:r>
            <a:r>
              <a:rPr sz="2800"/>
              <a:t>. Promotion </a:t>
            </a:r>
            <a:r>
              <a:rPr lang="en-US" sz="2800"/>
              <a:t>de la participation </a:t>
            </a:r>
            <a:r>
              <a:rPr sz="2800"/>
              <a:t>sociale</a:t>
            </a:r>
          </a:p>
        </p:txBody>
      </p:sp>
      <p:sp>
        <p:nvSpPr>
          <p:cNvPr id="3" name="Tijdelijke aanduiding voor inhoud 2"/>
          <p:cNvSpPr>
            <a:spLocks noGrp="1"/>
          </p:cNvSpPr>
          <p:nvPr>
            <p:ph idx="1"/>
            <p:custDataLst>
              <p:tags r:id="rId2"/>
            </p:custDataLst>
          </p:nvPr>
        </p:nvSpPr>
        <p:spPr>
          <a:xfrm>
            <a:off x="457200" y="1182104"/>
            <a:ext cx="8229600" cy="5035816"/>
          </a:xfrm>
        </p:spPr>
        <p:txBody>
          <a:bodyPr/>
          <a:lstStyle/>
          <a:p>
            <a:pPr marL="342900" indent="-342900" rtl="0">
              <a:buFont typeface="Arial" panose="020B0604020202020204" pitchFamily="34" charset="0"/>
              <a:buChar char="•"/>
            </a:pPr>
            <a:r>
              <a:rPr lang="fr-FR" b="1" dirty="0"/>
              <a:t>1.1. Frais </a:t>
            </a:r>
            <a:r>
              <a:rPr b="1" dirty="0"/>
              <a:t>de personnel</a:t>
            </a:r>
            <a:endParaRPr lang="fr-FR" b="1" dirty="0"/>
          </a:p>
          <a:p>
            <a:pPr marL="342900" indent="-342900" rtl="0">
              <a:buFont typeface="Arial" panose="020B0604020202020204" pitchFamily="34" charset="0"/>
              <a:buChar char="•"/>
            </a:pPr>
            <a:r>
              <a:rPr lang="fr-FR" b="1" dirty="0"/>
              <a:t>1.2. Frais pour activités:</a:t>
            </a:r>
            <a:endParaRPr b="1" dirty="0"/>
          </a:p>
          <a:p>
            <a:pPr marL="1085850" lvl="1" indent="-342900">
              <a:buFont typeface="Arial" panose="020B0604020202020204" pitchFamily="34" charset="0"/>
              <a:buChar char="•"/>
            </a:pPr>
            <a:r>
              <a:rPr lang="fr-FR" dirty="0"/>
              <a:t>Activités de </a:t>
            </a:r>
            <a:r>
              <a:rPr dirty="0" err="1"/>
              <a:t>Vacances</a:t>
            </a:r>
            <a:r>
              <a:rPr dirty="0"/>
              <a:t> </a:t>
            </a:r>
          </a:p>
          <a:p>
            <a:pPr marL="1085850" lvl="1" indent="-342900">
              <a:buFont typeface="Arial" panose="020B0604020202020204" pitchFamily="34" charset="0"/>
              <a:buChar char="•"/>
            </a:pPr>
            <a:r>
              <a:rPr dirty="0"/>
              <a:t>Voyages</a:t>
            </a:r>
          </a:p>
          <a:p>
            <a:pPr marL="1085850" lvl="1" indent="-342900">
              <a:buFont typeface="Arial" panose="020B0604020202020204" pitchFamily="34" charset="0"/>
              <a:buChar char="•"/>
            </a:pPr>
            <a:r>
              <a:rPr dirty="0" err="1"/>
              <a:t>Téléphone</a:t>
            </a:r>
            <a:r>
              <a:rPr dirty="0"/>
              <a:t>/</a:t>
            </a:r>
            <a:r>
              <a:rPr dirty="0" err="1"/>
              <a:t>ordinateur</a:t>
            </a:r>
            <a:endParaRPr dirty="0"/>
          </a:p>
          <a:p>
            <a:pPr marL="1085850" lvl="1" indent="-342900">
              <a:buFont typeface="Arial" panose="020B0604020202020204" pitchFamily="34" charset="0"/>
              <a:buChar char="•"/>
            </a:pPr>
            <a:r>
              <a:rPr dirty="0"/>
              <a:t>CD/DVD/Magazines/</a:t>
            </a:r>
            <a:r>
              <a:rPr dirty="0" err="1"/>
              <a:t>jeux</a:t>
            </a:r>
            <a:endParaRPr dirty="0"/>
          </a:p>
          <a:p>
            <a:pPr marL="1085850" lvl="1" indent="-342900">
              <a:buFont typeface="Arial" panose="020B0604020202020204" pitchFamily="34" charset="0"/>
              <a:buChar char="•"/>
            </a:pPr>
            <a:r>
              <a:rPr dirty="0" err="1"/>
              <a:t>Enseignement</a:t>
            </a:r>
            <a:r>
              <a:rPr dirty="0"/>
              <a:t>/</a:t>
            </a:r>
            <a:r>
              <a:rPr lang="fr-FR" dirty="0"/>
              <a:t>cours</a:t>
            </a:r>
            <a:endParaRPr dirty="0"/>
          </a:p>
          <a:p>
            <a:pPr marL="1085850" lvl="1" indent="-342900">
              <a:buFont typeface="Arial" panose="020B0604020202020204" pitchFamily="34" charset="0"/>
              <a:buChar char="•"/>
            </a:pPr>
            <a:r>
              <a:rPr dirty="0" err="1"/>
              <a:t>Frais</a:t>
            </a:r>
            <a:r>
              <a:rPr dirty="0"/>
              <a:t>/</a:t>
            </a:r>
            <a:r>
              <a:rPr dirty="0" err="1"/>
              <a:t>indemnités</a:t>
            </a:r>
            <a:endParaRPr dirty="0"/>
          </a:p>
          <a:p>
            <a:pPr marL="1085850" lvl="1" indent="-342900">
              <a:buFont typeface="Arial" panose="020B0604020202020204" pitchFamily="34" charset="0"/>
              <a:buChar char="•"/>
            </a:pPr>
            <a:r>
              <a:rPr dirty="0"/>
              <a:t>Billets/</a:t>
            </a:r>
            <a:r>
              <a:rPr lang="fr-FR" dirty="0"/>
              <a:t>chèques services</a:t>
            </a:r>
            <a:endParaRPr dirty="0"/>
          </a:p>
          <a:p>
            <a:pPr marL="1085850" lvl="1" indent="-342900">
              <a:buFont typeface="Arial" panose="020B0604020202020204" pitchFamily="34" charset="0"/>
              <a:buChar char="•"/>
            </a:pPr>
            <a:r>
              <a:rPr dirty="0"/>
              <a:t>Détente</a:t>
            </a:r>
          </a:p>
          <a:p>
            <a:endParaRPr lang="nl-BE" dirty="0"/>
          </a:p>
        </p:txBody>
      </p:sp>
    </p:spTree>
    <p:extLst>
      <p:ext uri="{BB962C8B-B14F-4D97-AF65-F5344CB8AC3E}">
        <p14:creationId xmlns:p14="http://schemas.microsoft.com/office/powerpoint/2010/main" val="390146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240" y="257493"/>
            <a:ext cx="8542020" cy="648656"/>
          </a:xfrm>
        </p:spPr>
        <p:txBody>
          <a:bodyPr/>
          <a:lstStyle/>
          <a:p>
            <a:r>
              <a:rPr lang="nl-BE" dirty="0"/>
              <a:t>1.1. </a:t>
            </a:r>
            <a:r>
              <a:rPr lang="nl-BE" dirty="0" err="1"/>
              <a:t>Frais</a:t>
            </a:r>
            <a:r>
              <a:rPr lang="nl-BE" dirty="0"/>
              <a:t> de </a:t>
            </a:r>
            <a:r>
              <a:rPr lang="nl-BE" dirty="0" err="1"/>
              <a:t>personnel</a:t>
            </a:r>
            <a:endParaRPr lang="fr-BE" dirty="0"/>
          </a:p>
        </p:txBody>
      </p:sp>
      <p:sp>
        <p:nvSpPr>
          <p:cNvPr id="4" name="Tijdelijke aanduiding voor inhoud 3"/>
          <p:cNvSpPr>
            <a:spLocks noGrp="1"/>
          </p:cNvSpPr>
          <p:nvPr>
            <p:ph idx="11"/>
          </p:nvPr>
        </p:nvSpPr>
        <p:spPr>
          <a:xfrm>
            <a:off x="457200" y="906149"/>
            <a:ext cx="8229600" cy="5784211"/>
          </a:xfrm>
        </p:spPr>
        <p:txBody>
          <a:bodyPr/>
          <a:lstStyle/>
          <a:p>
            <a:r>
              <a:rPr lang="nl-BE" dirty="0" err="1" smtClean="0"/>
              <a:t>Volet</a:t>
            </a:r>
            <a:r>
              <a:rPr lang="nl-BE" dirty="0" smtClean="0"/>
              <a:t> A promotion de la </a:t>
            </a:r>
            <a:r>
              <a:rPr lang="nl-BE" dirty="0" err="1" smtClean="0"/>
              <a:t>participation</a:t>
            </a:r>
            <a:r>
              <a:rPr lang="nl-BE" dirty="0" smtClean="0"/>
              <a:t> sociale et </a:t>
            </a:r>
            <a:r>
              <a:rPr lang="nl-BE" dirty="0" err="1" smtClean="0"/>
              <a:t>Volet</a:t>
            </a:r>
            <a:r>
              <a:rPr lang="nl-BE" dirty="0" smtClean="0"/>
              <a:t> C </a:t>
            </a:r>
            <a:r>
              <a:rPr lang="nl-BE" dirty="0" err="1" smtClean="0"/>
              <a:t>lutte</a:t>
            </a:r>
            <a:r>
              <a:rPr lang="nl-BE" dirty="0" smtClean="0"/>
              <a:t> </a:t>
            </a:r>
            <a:r>
              <a:rPr lang="nl-BE" dirty="0" err="1" smtClean="0"/>
              <a:t>contre</a:t>
            </a:r>
            <a:r>
              <a:rPr lang="nl-BE" dirty="0" smtClean="0"/>
              <a:t> la </a:t>
            </a:r>
            <a:r>
              <a:rPr lang="nl-BE" dirty="0" err="1" smtClean="0"/>
              <a:t>pauvreté</a:t>
            </a:r>
            <a:r>
              <a:rPr lang="nl-BE" dirty="0" smtClean="0"/>
              <a:t> </a:t>
            </a:r>
            <a:r>
              <a:rPr lang="nl-BE" dirty="0" err="1" smtClean="0"/>
              <a:t>infantile</a:t>
            </a:r>
            <a:r>
              <a:rPr lang="nl-BE" dirty="0" smtClean="0"/>
              <a:t>:</a:t>
            </a:r>
          </a:p>
          <a:p>
            <a:pPr lvl="1">
              <a:buFont typeface="Wingdings" panose="05000000000000000000" pitchFamily="2" charset="2"/>
              <a:buChar char="Ø"/>
            </a:pPr>
            <a:r>
              <a:rPr lang="nl-BE" sz="2000" dirty="0" smtClean="0"/>
              <a:t>Max. 10% du </a:t>
            </a:r>
            <a:r>
              <a:rPr lang="nl-BE" sz="2000" dirty="0" err="1" smtClean="0"/>
              <a:t>montant</a:t>
            </a:r>
            <a:r>
              <a:rPr lang="nl-BE" sz="2000" dirty="0" smtClean="0"/>
              <a:t> de la </a:t>
            </a:r>
            <a:r>
              <a:rPr lang="nl-BE" sz="2000" dirty="0" err="1" smtClean="0"/>
              <a:t>subvention</a:t>
            </a:r>
            <a:r>
              <a:rPr lang="nl-BE" sz="2000" dirty="0" smtClean="0"/>
              <a:t> par </a:t>
            </a:r>
            <a:r>
              <a:rPr lang="nl-BE" sz="2000" dirty="0" err="1" smtClean="0"/>
              <a:t>volet</a:t>
            </a:r>
            <a:endParaRPr lang="nl-BE" sz="2000" dirty="0" smtClean="0"/>
          </a:p>
          <a:p>
            <a:pPr marL="457200" lvl="1" indent="0">
              <a:buNone/>
            </a:pPr>
            <a:endParaRPr lang="nl-BE" dirty="0"/>
          </a:p>
          <a:p>
            <a:r>
              <a:rPr lang="nl-BE" dirty="0" err="1" smtClean="0"/>
              <a:t>Volet</a:t>
            </a:r>
            <a:r>
              <a:rPr lang="nl-BE" dirty="0" smtClean="0"/>
              <a:t> B </a:t>
            </a:r>
            <a:r>
              <a:rPr lang="nl-BE" dirty="0" err="1" smtClean="0"/>
              <a:t>organisation</a:t>
            </a:r>
            <a:r>
              <a:rPr lang="nl-BE" dirty="0" smtClean="0"/>
              <a:t> de modules </a:t>
            </a:r>
            <a:r>
              <a:rPr lang="nl-BE" dirty="0" err="1" smtClean="0"/>
              <a:t>collectifs</a:t>
            </a:r>
            <a:endParaRPr lang="nl-BE" dirty="0" smtClean="0"/>
          </a:p>
          <a:p>
            <a:pPr lvl="1">
              <a:buFont typeface="Wingdings" panose="05000000000000000000" pitchFamily="2" charset="2"/>
              <a:buChar char="Ø"/>
            </a:pPr>
            <a:r>
              <a:rPr lang="nl-BE" sz="2000" dirty="0" smtClean="0"/>
              <a:t>Max. 100% du </a:t>
            </a:r>
            <a:r>
              <a:rPr lang="nl-BE" sz="2000" dirty="0" err="1" smtClean="0"/>
              <a:t>montant</a:t>
            </a:r>
            <a:r>
              <a:rPr lang="nl-BE" sz="2000" dirty="0" smtClean="0"/>
              <a:t> de la </a:t>
            </a:r>
            <a:r>
              <a:rPr lang="nl-BE" sz="2000" dirty="0" err="1" smtClean="0"/>
              <a:t>subvention</a:t>
            </a:r>
            <a:r>
              <a:rPr lang="nl-BE" sz="2000" dirty="0" smtClean="0"/>
              <a:t> de </a:t>
            </a:r>
            <a:r>
              <a:rPr lang="nl-BE" sz="2000" dirty="0" err="1" smtClean="0"/>
              <a:t>ce</a:t>
            </a:r>
            <a:r>
              <a:rPr lang="nl-BE" sz="2000" dirty="0" smtClean="0"/>
              <a:t> </a:t>
            </a:r>
            <a:r>
              <a:rPr lang="nl-BE" sz="2000" dirty="0" err="1" smtClean="0"/>
              <a:t>volet</a:t>
            </a:r>
            <a:endParaRPr lang="nl-BE" sz="2000" dirty="0" smtClean="0"/>
          </a:p>
          <a:p>
            <a:pPr lvl="1">
              <a:buFont typeface="Wingdings" panose="05000000000000000000" pitchFamily="2" charset="2"/>
              <a:buChar char="Ø"/>
            </a:pPr>
            <a:r>
              <a:rPr lang="fr-FR" sz="2000" dirty="0" smtClean="0"/>
              <a:t>Les coûts de personnel éligibles sont ceux qui concernent:</a:t>
            </a:r>
            <a:endParaRPr lang="fr-BE" sz="2000" dirty="0"/>
          </a:p>
          <a:p>
            <a:pPr lvl="2"/>
            <a:r>
              <a:rPr lang="nl-NL" sz="1400" dirty="0" smtClean="0"/>
              <a:t>La </a:t>
            </a:r>
            <a:r>
              <a:rPr lang="nl-NL" sz="1400" dirty="0" err="1" smtClean="0"/>
              <a:t>préparation</a:t>
            </a:r>
            <a:r>
              <a:rPr lang="nl-NL" sz="1400" dirty="0" smtClean="0"/>
              <a:t> des modules </a:t>
            </a:r>
            <a:r>
              <a:rPr lang="nl-NL" sz="1400" dirty="0" err="1" smtClean="0"/>
              <a:t>collectifs</a:t>
            </a:r>
            <a:r>
              <a:rPr lang="nl-NL" sz="1400" dirty="0" smtClean="0"/>
              <a:t> (recherche de </a:t>
            </a:r>
            <a:r>
              <a:rPr lang="nl-NL" sz="1400" dirty="0" err="1" smtClean="0"/>
              <a:t>partenaires</a:t>
            </a:r>
            <a:r>
              <a:rPr lang="nl-NL" sz="1400" dirty="0" smtClean="0"/>
              <a:t>, </a:t>
            </a:r>
            <a:r>
              <a:rPr lang="nl-NL" sz="1400" dirty="0" err="1" smtClean="0"/>
              <a:t>préparation</a:t>
            </a:r>
            <a:r>
              <a:rPr lang="nl-NL" sz="1400" dirty="0" smtClean="0"/>
              <a:t> des </a:t>
            </a:r>
            <a:r>
              <a:rPr lang="nl-NL" sz="1400" dirty="0" err="1" smtClean="0"/>
              <a:t>documents</a:t>
            </a:r>
            <a:r>
              <a:rPr lang="nl-NL" sz="1400" dirty="0" smtClean="0"/>
              <a:t> de </a:t>
            </a:r>
            <a:r>
              <a:rPr lang="nl-NL" sz="1400" dirty="0" err="1" smtClean="0"/>
              <a:t>travail</a:t>
            </a:r>
            <a:r>
              <a:rPr lang="nl-NL" sz="1400" dirty="0" smtClean="0"/>
              <a:t>, </a:t>
            </a:r>
            <a:r>
              <a:rPr lang="nl-NL" sz="1400" dirty="0" err="1" smtClean="0"/>
              <a:t>sélection</a:t>
            </a:r>
            <a:r>
              <a:rPr lang="nl-NL" sz="1400" dirty="0" smtClean="0"/>
              <a:t> du </a:t>
            </a:r>
            <a:r>
              <a:rPr lang="nl-NL" sz="1400" dirty="0" err="1" smtClean="0"/>
              <a:t>groupe-cible</a:t>
            </a:r>
            <a:r>
              <a:rPr lang="nl-NL" sz="1400" dirty="0" smtClean="0"/>
              <a:t>,...),</a:t>
            </a:r>
            <a:endParaRPr lang="nl-NL" sz="1400" dirty="0"/>
          </a:p>
          <a:p>
            <a:pPr lvl="2"/>
            <a:r>
              <a:rPr lang="nl-NL" sz="1400" dirty="0" err="1" smtClean="0"/>
              <a:t>L’animation</a:t>
            </a:r>
            <a:r>
              <a:rPr lang="nl-NL" sz="1400" dirty="0" smtClean="0"/>
              <a:t> des modules </a:t>
            </a:r>
            <a:r>
              <a:rPr lang="nl-NL" sz="1400" dirty="0" err="1" smtClean="0"/>
              <a:t>collectifs</a:t>
            </a:r>
            <a:endParaRPr lang="nl-NL" sz="1400" dirty="0"/>
          </a:p>
          <a:p>
            <a:pPr lvl="2"/>
            <a:r>
              <a:rPr lang="nl-NL" sz="1400" dirty="0" err="1" smtClean="0"/>
              <a:t>L’organisation</a:t>
            </a:r>
            <a:r>
              <a:rPr lang="nl-NL" sz="1400" dirty="0" smtClean="0"/>
              <a:t> de </a:t>
            </a:r>
            <a:r>
              <a:rPr lang="nl-NL" sz="1400" dirty="0" err="1" smtClean="0"/>
              <a:t>réunions</a:t>
            </a:r>
            <a:r>
              <a:rPr lang="nl-NL" sz="1400" dirty="0" smtClean="0"/>
              <a:t> de </a:t>
            </a:r>
            <a:r>
              <a:rPr lang="nl-NL" sz="1400" dirty="0" err="1" smtClean="0"/>
              <a:t>travail</a:t>
            </a:r>
            <a:r>
              <a:rPr lang="nl-NL" sz="1400" dirty="0" smtClean="0"/>
              <a:t> pour les </a:t>
            </a:r>
            <a:r>
              <a:rPr lang="nl-NL" sz="1400" dirty="0" err="1" smtClean="0"/>
              <a:t>animateurs</a:t>
            </a:r>
            <a:endParaRPr lang="nl-NL" sz="1400" dirty="0"/>
          </a:p>
          <a:p>
            <a:pPr lvl="2"/>
            <a:r>
              <a:rPr lang="nl-NL" sz="1400" dirty="0" smtClean="0"/>
              <a:t>La </a:t>
            </a:r>
            <a:r>
              <a:rPr lang="nl-NL" sz="1400" dirty="0" err="1" smtClean="0"/>
              <a:t>réalisation</a:t>
            </a:r>
            <a:r>
              <a:rPr lang="nl-NL" sz="1400" dirty="0" smtClean="0"/>
              <a:t> </a:t>
            </a:r>
            <a:r>
              <a:rPr lang="nl-NL" sz="1400" dirty="0" err="1" smtClean="0"/>
              <a:t>d’un</a:t>
            </a:r>
            <a:r>
              <a:rPr lang="nl-NL" sz="1400" dirty="0" smtClean="0"/>
              <a:t> bilan </a:t>
            </a:r>
            <a:r>
              <a:rPr lang="nl-NL" sz="1400" dirty="0" err="1" smtClean="0"/>
              <a:t>social</a:t>
            </a:r>
            <a:r>
              <a:rPr lang="nl-NL" sz="1400" dirty="0" smtClean="0"/>
              <a:t> </a:t>
            </a:r>
            <a:r>
              <a:rPr lang="nl-NL" sz="1400" dirty="0" err="1" smtClean="0"/>
              <a:t>préalable</a:t>
            </a:r>
            <a:r>
              <a:rPr lang="nl-NL" sz="1400" dirty="0" smtClean="0"/>
              <a:t> (en </a:t>
            </a:r>
            <a:r>
              <a:rPr lang="nl-NL" sz="1400" dirty="0" err="1" smtClean="0"/>
              <a:t>groupe</a:t>
            </a:r>
            <a:r>
              <a:rPr lang="nl-NL" sz="1400" dirty="0" smtClean="0"/>
              <a:t> </a:t>
            </a:r>
            <a:r>
              <a:rPr lang="nl-NL" sz="1400" dirty="0" err="1" smtClean="0"/>
              <a:t>ou</a:t>
            </a:r>
            <a:r>
              <a:rPr lang="nl-NL" sz="1400" dirty="0" smtClean="0"/>
              <a:t> </a:t>
            </a:r>
            <a:r>
              <a:rPr lang="nl-NL" sz="1400" dirty="0" err="1" smtClean="0"/>
              <a:t>individuel</a:t>
            </a:r>
            <a:r>
              <a:rPr lang="nl-NL" sz="1400" dirty="0" smtClean="0"/>
              <a:t>) pour les </a:t>
            </a:r>
            <a:r>
              <a:rPr lang="nl-NL" sz="1400" dirty="0" err="1" smtClean="0"/>
              <a:t>usagers</a:t>
            </a:r>
            <a:r>
              <a:rPr lang="nl-NL" sz="1400" dirty="0" smtClean="0"/>
              <a:t> pour </a:t>
            </a:r>
            <a:r>
              <a:rPr lang="nl-NL" sz="1400" dirty="0" err="1" smtClean="0"/>
              <a:t>lesquels</a:t>
            </a:r>
            <a:r>
              <a:rPr lang="nl-NL" sz="1400" dirty="0" smtClean="0"/>
              <a:t> </a:t>
            </a:r>
            <a:r>
              <a:rPr lang="nl-NL" sz="1400" dirty="0" err="1" smtClean="0"/>
              <a:t>le</a:t>
            </a:r>
            <a:r>
              <a:rPr lang="nl-NL" sz="1400" dirty="0" smtClean="0"/>
              <a:t> CPAS ne </a:t>
            </a:r>
            <a:r>
              <a:rPr lang="nl-NL" sz="1400" dirty="0" err="1" smtClean="0"/>
              <a:t>perçoit</a:t>
            </a:r>
            <a:r>
              <a:rPr lang="nl-NL" sz="1400" dirty="0" smtClean="0"/>
              <a:t> pas de </a:t>
            </a:r>
            <a:r>
              <a:rPr lang="nl-NL" sz="1400" dirty="0" err="1" smtClean="0"/>
              <a:t>subvention</a:t>
            </a:r>
            <a:r>
              <a:rPr lang="nl-NL" sz="1400" dirty="0" smtClean="0"/>
              <a:t> </a:t>
            </a:r>
            <a:r>
              <a:rPr lang="nl-NL" sz="1400" dirty="0" err="1" smtClean="0"/>
              <a:t>majorée</a:t>
            </a:r>
            <a:r>
              <a:rPr lang="nl-NL" sz="1400" dirty="0" smtClean="0"/>
              <a:t> dans </a:t>
            </a:r>
            <a:r>
              <a:rPr lang="nl-NL" sz="1400" dirty="0" err="1" smtClean="0"/>
              <a:t>le</a:t>
            </a:r>
            <a:r>
              <a:rPr lang="nl-NL" sz="1400" dirty="0" smtClean="0"/>
              <a:t> </a:t>
            </a:r>
            <a:r>
              <a:rPr lang="nl-NL" sz="1400" dirty="0" err="1" smtClean="0"/>
              <a:t>cadre</a:t>
            </a:r>
            <a:r>
              <a:rPr lang="nl-NL" sz="1400" dirty="0" smtClean="0"/>
              <a:t> des PIIS</a:t>
            </a:r>
          </a:p>
          <a:p>
            <a:pPr lvl="2"/>
            <a:r>
              <a:rPr lang="nl-NL" sz="1400" dirty="0" smtClean="0"/>
              <a:t>La </a:t>
            </a:r>
            <a:r>
              <a:rPr lang="nl-NL" sz="1400" dirty="0" err="1" smtClean="0"/>
              <a:t>mesure</a:t>
            </a:r>
            <a:r>
              <a:rPr lang="nl-NL" sz="1400" dirty="0" smtClean="0"/>
              <a:t> (</a:t>
            </a:r>
            <a:r>
              <a:rPr lang="nl-NL" sz="1400" dirty="0" err="1" smtClean="0"/>
              <a:t>évaluation</a:t>
            </a:r>
            <a:r>
              <a:rPr lang="nl-NL" sz="1400" dirty="0" smtClean="0"/>
              <a:t>) des </a:t>
            </a:r>
            <a:r>
              <a:rPr lang="nl-NL" sz="1400" dirty="0" err="1" smtClean="0"/>
              <a:t>progrès</a:t>
            </a:r>
            <a:r>
              <a:rPr lang="nl-NL" sz="1400" dirty="0" smtClean="0"/>
              <a:t> </a:t>
            </a:r>
            <a:r>
              <a:rPr lang="nl-NL" sz="1400" dirty="0" err="1" smtClean="0"/>
              <a:t>réalisés</a:t>
            </a:r>
            <a:r>
              <a:rPr lang="nl-NL" sz="1400" dirty="0" smtClean="0"/>
              <a:t> (en </a:t>
            </a:r>
            <a:r>
              <a:rPr lang="nl-NL" sz="1400" dirty="0" err="1" smtClean="0"/>
              <a:t>groupe</a:t>
            </a:r>
            <a:r>
              <a:rPr lang="nl-NL" sz="1400" dirty="0" smtClean="0"/>
              <a:t> </a:t>
            </a:r>
            <a:r>
              <a:rPr lang="nl-NL" sz="1400" dirty="0" err="1" smtClean="0"/>
              <a:t>ou</a:t>
            </a:r>
            <a:r>
              <a:rPr lang="nl-NL" sz="1400" dirty="0" smtClean="0"/>
              <a:t> </a:t>
            </a:r>
            <a:r>
              <a:rPr lang="nl-NL" sz="1400" dirty="0" err="1" smtClean="0"/>
              <a:t>individuel</a:t>
            </a:r>
            <a:r>
              <a:rPr lang="nl-NL" sz="1400" dirty="0" smtClean="0"/>
              <a:t>) à </a:t>
            </a:r>
            <a:r>
              <a:rPr lang="nl-NL" sz="1400" dirty="0" err="1" smtClean="0"/>
              <a:t>l’issue</a:t>
            </a:r>
            <a:r>
              <a:rPr lang="nl-NL" sz="1400" dirty="0" smtClean="0"/>
              <a:t> du module </a:t>
            </a:r>
            <a:r>
              <a:rPr lang="nl-NL" sz="1400" dirty="0" err="1" smtClean="0"/>
              <a:t>collectif</a:t>
            </a:r>
            <a:r>
              <a:rPr lang="nl-NL" sz="1400" dirty="0" smtClean="0"/>
              <a:t> pour les </a:t>
            </a:r>
            <a:r>
              <a:rPr lang="nl-NL" sz="1400" dirty="0" err="1" smtClean="0"/>
              <a:t>usagers</a:t>
            </a:r>
            <a:r>
              <a:rPr lang="nl-NL" sz="1400" dirty="0" smtClean="0"/>
              <a:t> pour </a:t>
            </a:r>
            <a:r>
              <a:rPr lang="nl-NL" sz="1400" dirty="0" err="1" smtClean="0"/>
              <a:t>lesquels</a:t>
            </a:r>
            <a:r>
              <a:rPr lang="nl-NL" sz="1400" dirty="0" smtClean="0"/>
              <a:t> </a:t>
            </a:r>
            <a:r>
              <a:rPr lang="nl-NL" sz="1400" dirty="0" err="1" smtClean="0"/>
              <a:t>le</a:t>
            </a:r>
            <a:r>
              <a:rPr lang="nl-NL" sz="1400" dirty="0" smtClean="0"/>
              <a:t> CPAS ne </a:t>
            </a:r>
            <a:r>
              <a:rPr lang="nl-NL" sz="1400" dirty="0" err="1" smtClean="0"/>
              <a:t>perçoit</a:t>
            </a:r>
            <a:r>
              <a:rPr lang="nl-NL" sz="1400" dirty="0" smtClean="0"/>
              <a:t> pas de </a:t>
            </a:r>
            <a:r>
              <a:rPr lang="nl-NL" sz="1400" dirty="0" err="1" smtClean="0"/>
              <a:t>subvention</a:t>
            </a:r>
            <a:r>
              <a:rPr lang="nl-NL" sz="1400" dirty="0" smtClean="0"/>
              <a:t> </a:t>
            </a:r>
            <a:r>
              <a:rPr lang="nl-NL" sz="1400" dirty="0" err="1" smtClean="0"/>
              <a:t>majorée</a:t>
            </a:r>
            <a:r>
              <a:rPr lang="nl-NL" sz="1400" dirty="0" smtClean="0"/>
              <a:t> dans </a:t>
            </a:r>
            <a:r>
              <a:rPr lang="nl-NL" sz="1400" dirty="0" err="1" smtClean="0"/>
              <a:t>le</a:t>
            </a:r>
            <a:r>
              <a:rPr lang="nl-NL" sz="1400" dirty="0" smtClean="0"/>
              <a:t> </a:t>
            </a:r>
            <a:r>
              <a:rPr lang="nl-NL" sz="1400" dirty="0" err="1" smtClean="0"/>
              <a:t>cadre</a:t>
            </a:r>
            <a:r>
              <a:rPr lang="nl-NL" sz="1400" dirty="0" smtClean="0"/>
              <a:t> des PIIS,</a:t>
            </a:r>
            <a:endParaRPr lang="nl-NL" sz="1400" dirty="0"/>
          </a:p>
          <a:p>
            <a:pPr lvl="1"/>
            <a:endParaRPr lang="nl-BE" dirty="0" smtClean="0"/>
          </a:p>
          <a:p>
            <a:pPr lvl="1"/>
            <a:endParaRPr lang="fr-BE" dirty="0"/>
          </a:p>
        </p:txBody>
      </p:sp>
    </p:spTree>
    <p:extLst>
      <p:ext uri="{BB962C8B-B14F-4D97-AF65-F5344CB8AC3E}">
        <p14:creationId xmlns:p14="http://schemas.microsoft.com/office/powerpoint/2010/main" val="1424294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19392"/>
            <a:ext cx="8229600" cy="862647"/>
          </a:xfrm>
        </p:spPr>
        <p:txBody>
          <a:bodyPr/>
          <a:lstStyle/>
          <a:p>
            <a:pPr rtl="0"/>
            <a:r>
              <a:rPr lang="en-US" sz="2800" dirty="0"/>
              <a:t>1.2. </a:t>
            </a:r>
            <a:r>
              <a:rPr sz="2800" dirty="0"/>
              <a:t>Promotion de la participation </a:t>
            </a:r>
            <a:r>
              <a:rPr sz="2800" dirty="0" err="1"/>
              <a:t>sociale</a:t>
            </a:r>
            <a:r>
              <a:rPr sz="2800" dirty="0"/>
              <a:t> </a:t>
            </a:r>
            <a:r>
              <a:rPr lang="en-US" sz="2800" dirty="0"/>
              <a:t>–</a:t>
            </a:r>
            <a:r>
              <a:rPr sz="2800" dirty="0"/>
              <a:t> </a:t>
            </a:r>
            <a:r>
              <a:rPr lang="fr-FR" sz="2800" dirty="0"/>
              <a:t>Activités de </a:t>
            </a:r>
            <a:r>
              <a:rPr sz="2800" dirty="0" err="1"/>
              <a:t>Vacances</a:t>
            </a:r>
            <a:endParaRPr sz="2800" dirty="0"/>
          </a:p>
        </p:txBody>
      </p:sp>
      <p:sp>
        <p:nvSpPr>
          <p:cNvPr id="3" name="Tijdelijke aanduiding voor inhoud 2"/>
          <p:cNvSpPr>
            <a:spLocks noGrp="1"/>
          </p:cNvSpPr>
          <p:nvPr>
            <p:ph idx="1"/>
            <p:custDataLst>
              <p:tags r:id="rId2"/>
            </p:custDataLst>
          </p:nvPr>
        </p:nvSpPr>
        <p:spPr>
          <a:xfrm>
            <a:off x="457200" y="1448804"/>
            <a:ext cx="8229600" cy="4487972"/>
          </a:xfrm>
        </p:spPr>
        <p:txBody>
          <a:bodyPr/>
          <a:lstStyle/>
          <a:p>
            <a:pPr marL="342900" indent="-342900" rtl="0">
              <a:buFont typeface="Arial" panose="020B0604020202020204" pitchFamily="34" charset="0"/>
              <a:buChar char="•"/>
            </a:pPr>
            <a:r>
              <a:rPr dirty="0" err="1">
                <a:solidFill>
                  <a:srgbClr val="00B050"/>
                </a:solidFill>
              </a:rPr>
              <a:t>Plaine</a:t>
            </a:r>
            <a:r>
              <a:rPr dirty="0">
                <a:solidFill>
                  <a:srgbClr val="00B050"/>
                </a:solidFill>
              </a:rPr>
              <a:t> de </a:t>
            </a:r>
            <a:r>
              <a:rPr dirty="0" err="1">
                <a:solidFill>
                  <a:srgbClr val="00B050"/>
                </a:solidFill>
              </a:rPr>
              <a:t>jeu</a:t>
            </a:r>
            <a:endParaRPr dirty="0">
              <a:solidFill>
                <a:srgbClr val="00B050"/>
              </a:solidFill>
            </a:endParaRPr>
          </a:p>
          <a:p>
            <a:pPr marL="342900" indent="-342900" rtl="0">
              <a:buFont typeface="Arial" panose="020B0604020202020204" pitchFamily="34" charset="0"/>
              <a:buChar char="•"/>
            </a:pPr>
            <a:r>
              <a:rPr dirty="0">
                <a:solidFill>
                  <a:srgbClr val="00B050"/>
                </a:solidFill>
              </a:rPr>
              <a:t>Camps de </a:t>
            </a:r>
            <a:r>
              <a:rPr dirty="0" err="1">
                <a:solidFill>
                  <a:srgbClr val="00B050"/>
                </a:solidFill>
              </a:rPr>
              <a:t>vacances</a:t>
            </a:r>
            <a:r>
              <a:rPr dirty="0">
                <a:solidFill>
                  <a:srgbClr val="00B050"/>
                </a:solidFill>
              </a:rPr>
              <a:t> </a:t>
            </a:r>
          </a:p>
          <a:p>
            <a:pPr marL="342900" indent="-342900" rtl="0">
              <a:buFont typeface="Arial" panose="020B0604020202020204" pitchFamily="34" charset="0"/>
              <a:buChar char="•"/>
            </a:pPr>
            <a:r>
              <a:rPr dirty="0">
                <a:solidFill>
                  <a:srgbClr val="00B050"/>
                </a:solidFill>
              </a:rPr>
              <a:t>Clubs de sports (abonnement, </a:t>
            </a:r>
            <a:r>
              <a:rPr dirty="0" err="1">
                <a:solidFill>
                  <a:srgbClr val="00B050"/>
                </a:solidFill>
              </a:rPr>
              <a:t>équipement</a:t>
            </a:r>
            <a:r>
              <a:rPr dirty="0">
                <a:solidFill>
                  <a:srgbClr val="00B050"/>
                </a:solidFill>
              </a:rPr>
              <a:t>, matériel, </a:t>
            </a:r>
            <a:r>
              <a:rPr dirty="0" err="1">
                <a:solidFill>
                  <a:srgbClr val="00B050"/>
                </a:solidFill>
              </a:rPr>
              <a:t>frais</a:t>
            </a:r>
            <a:r>
              <a:rPr dirty="0">
                <a:solidFill>
                  <a:srgbClr val="00B050"/>
                </a:solidFill>
              </a:rPr>
              <a:t> de la </a:t>
            </a:r>
            <a:r>
              <a:rPr dirty="0" err="1">
                <a:solidFill>
                  <a:srgbClr val="00B050"/>
                </a:solidFill>
              </a:rPr>
              <a:t>visite</a:t>
            </a:r>
            <a:r>
              <a:rPr dirty="0">
                <a:solidFill>
                  <a:srgbClr val="00B050"/>
                </a:solidFill>
              </a:rPr>
              <a:t> </a:t>
            </a:r>
            <a:r>
              <a:rPr dirty="0" err="1">
                <a:solidFill>
                  <a:srgbClr val="00B050"/>
                </a:solidFill>
              </a:rPr>
              <a:t>médicale</a:t>
            </a:r>
            <a:r>
              <a:rPr dirty="0">
                <a:solidFill>
                  <a:srgbClr val="00B050"/>
                </a:solidFill>
              </a:rPr>
              <a:t> </a:t>
            </a:r>
            <a:r>
              <a:rPr dirty="0" err="1">
                <a:solidFill>
                  <a:srgbClr val="00B050"/>
                </a:solidFill>
              </a:rPr>
              <a:t>nécessaire</a:t>
            </a:r>
            <a:r>
              <a:rPr dirty="0">
                <a:solidFill>
                  <a:srgbClr val="00B050"/>
                </a:solidFill>
              </a:rPr>
              <a:t> pour </a:t>
            </a:r>
            <a:r>
              <a:rPr dirty="0" err="1">
                <a:solidFill>
                  <a:srgbClr val="00B050"/>
                </a:solidFill>
              </a:rPr>
              <a:t>pouvoir</a:t>
            </a:r>
            <a:r>
              <a:rPr dirty="0">
                <a:solidFill>
                  <a:srgbClr val="00B050"/>
                </a:solidFill>
              </a:rPr>
              <a:t> </a:t>
            </a:r>
            <a:r>
              <a:rPr dirty="0" err="1">
                <a:solidFill>
                  <a:srgbClr val="00B050"/>
                </a:solidFill>
              </a:rPr>
              <a:t>exercer</a:t>
            </a:r>
            <a:r>
              <a:rPr dirty="0">
                <a:solidFill>
                  <a:srgbClr val="00B050"/>
                </a:solidFill>
              </a:rPr>
              <a:t> le sport).</a:t>
            </a:r>
          </a:p>
          <a:p>
            <a:pPr marL="342900" indent="-342900" rtl="0">
              <a:buFont typeface="Arial" panose="020B0604020202020204" pitchFamily="34" charset="0"/>
              <a:buChar char="•"/>
            </a:pPr>
            <a:r>
              <a:rPr dirty="0">
                <a:solidFill>
                  <a:srgbClr val="00B050"/>
                </a:solidFill>
              </a:rPr>
              <a:t>Les </a:t>
            </a:r>
            <a:r>
              <a:rPr dirty="0" err="1">
                <a:solidFill>
                  <a:srgbClr val="00B050"/>
                </a:solidFill>
              </a:rPr>
              <a:t>activités</a:t>
            </a:r>
            <a:r>
              <a:rPr dirty="0">
                <a:solidFill>
                  <a:srgbClr val="00B050"/>
                </a:solidFill>
              </a:rPr>
              <a:t> </a:t>
            </a:r>
            <a:r>
              <a:rPr dirty="0" err="1">
                <a:solidFill>
                  <a:srgbClr val="00B050"/>
                </a:solidFill>
              </a:rPr>
              <a:t>organisées</a:t>
            </a:r>
            <a:r>
              <a:rPr dirty="0">
                <a:solidFill>
                  <a:srgbClr val="00B050"/>
                </a:solidFill>
              </a:rPr>
              <a:t> par le CPAS ou </a:t>
            </a:r>
            <a:r>
              <a:rPr dirty="0" err="1">
                <a:solidFill>
                  <a:srgbClr val="00B050"/>
                </a:solidFill>
              </a:rPr>
              <a:t>une</a:t>
            </a:r>
            <a:r>
              <a:rPr dirty="0">
                <a:solidFill>
                  <a:srgbClr val="00B050"/>
                </a:solidFill>
              </a:rPr>
              <a:t> </a:t>
            </a:r>
            <a:r>
              <a:rPr dirty="0" err="1">
                <a:solidFill>
                  <a:srgbClr val="00B050"/>
                </a:solidFill>
              </a:rPr>
              <a:t>autre</a:t>
            </a:r>
            <a:r>
              <a:rPr dirty="0">
                <a:solidFill>
                  <a:srgbClr val="00B050"/>
                </a:solidFill>
              </a:rPr>
              <a:t> institution (par </a:t>
            </a:r>
            <a:r>
              <a:rPr dirty="0" err="1">
                <a:solidFill>
                  <a:srgbClr val="00B050"/>
                </a:solidFill>
              </a:rPr>
              <a:t>exemple</a:t>
            </a:r>
            <a:r>
              <a:rPr dirty="0">
                <a:solidFill>
                  <a:srgbClr val="00B050"/>
                </a:solidFill>
              </a:rPr>
              <a:t> : « </a:t>
            </a:r>
            <a:r>
              <a:rPr dirty="0" err="1">
                <a:solidFill>
                  <a:srgbClr val="00B050"/>
                </a:solidFill>
              </a:rPr>
              <a:t>Vacances</a:t>
            </a:r>
            <a:r>
              <a:rPr dirty="0">
                <a:solidFill>
                  <a:srgbClr val="00B050"/>
                </a:solidFill>
              </a:rPr>
              <a:t> pour </a:t>
            </a:r>
            <a:r>
              <a:rPr dirty="0" err="1">
                <a:solidFill>
                  <a:srgbClr val="00B050"/>
                </a:solidFill>
              </a:rPr>
              <a:t>tous</a:t>
            </a:r>
            <a:r>
              <a:rPr dirty="0">
                <a:solidFill>
                  <a:srgbClr val="00B050"/>
                </a:solidFill>
              </a:rPr>
              <a:t> »/« </a:t>
            </a:r>
            <a:r>
              <a:rPr dirty="0" err="1">
                <a:solidFill>
                  <a:srgbClr val="00B050"/>
                </a:solidFill>
              </a:rPr>
              <a:t>Steunpunt</a:t>
            </a:r>
            <a:r>
              <a:rPr dirty="0">
                <a:solidFill>
                  <a:srgbClr val="00B050"/>
                </a:solidFill>
              </a:rPr>
              <a:t> </a:t>
            </a:r>
            <a:r>
              <a:rPr dirty="0" err="1">
                <a:solidFill>
                  <a:srgbClr val="00B050"/>
                </a:solidFill>
              </a:rPr>
              <a:t>vakantieparticipatie</a:t>
            </a:r>
            <a:r>
              <a:rPr dirty="0">
                <a:solidFill>
                  <a:srgbClr val="00B050"/>
                </a:solidFill>
              </a:rPr>
              <a:t> »)</a:t>
            </a:r>
          </a:p>
          <a:p>
            <a:pPr marL="342900" indent="-342900">
              <a:buFont typeface="Arial" panose="020B0604020202020204" pitchFamily="34" charset="0"/>
              <a:buChar char="•"/>
            </a:pPr>
            <a:endParaRPr lang="nl-BE" dirty="0"/>
          </a:p>
        </p:txBody>
      </p:sp>
    </p:spTree>
    <p:extLst>
      <p:ext uri="{BB962C8B-B14F-4D97-AF65-F5344CB8AC3E}">
        <p14:creationId xmlns:p14="http://schemas.microsoft.com/office/powerpoint/2010/main" val="4137444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1831-Template POD">
  <a:themeElements>
    <a:clrScheme name="Custom 7">
      <a:dk1>
        <a:srgbClr val="FFFFFE"/>
      </a:dk1>
      <a:lt1>
        <a:srgbClr val="FFFFFF"/>
      </a:lt1>
      <a:dk2>
        <a:srgbClr val="FFFFFE"/>
      </a:dk2>
      <a:lt2>
        <a:srgbClr val="FFFFFE"/>
      </a:lt2>
      <a:accent1>
        <a:srgbClr val="868685"/>
      </a:accent1>
      <a:accent2>
        <a:srgbClr val="F8C444"/>
      </a:accent2>
      <a:accent3>
        <a:srgbClr val="FFFFFE"/>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ord_MemoPoint" ma:contentTypeID="0x010100036A46E485B1B847BDCF779515041ACA010012503F5803270C4898DF488F3CDE779B" ma:contentTypeVersion="21" ma:contentTypeDescription="Word document" ma:contentTypeScope="" ma:versionID="f2179315bd7047c38db22025689f6973">
  <xsd:schema xmlns:xsd="http://www.w3.org/2001/XMLSchema" xmlns:xs="http://www.w3.org/2001/XMLSchema" xmlns:p="http://schemas.microsoft.com/office/2006/metadata/properties" xmlns:ns2="3583f789-5800-4c06-9304-3d12c317971c" xmlns:ns3="3AB26910-79E0-4984-8E9C-731D669A2F12" xmlns:ns4="3ab26910-79e0-4984-8e9c-731d669a2f12" targetNamespace="http://schemas.microsoft.com/office/2006/metadata/properties" ma:root="true" ma:fieldsID="cf1f4db6abe2ea68ebb1aacf89ff2739" ns2:_="" ns3:_="" ns4:_="">
    <xsd:import namespace="3583f789-5800-4c06-9304-3d12c317971c"/>
    <xsd:import namespace="3AB26910-79E0-4984-8E9C-731D669A2F12"/>
    <xsd:import namespace="3ab26910-79e0-4984-8e9c-731d669a2f12"/>
    <xsd:element name="properties">
      <xsd:complexType>
        <xsd:sequence>
          <xsd:element name="documentManagement">
            <xsd:complexType>
              <xsd:all>
                <xsd:element ref="ns2:Jaar" minOccurs="0"/>
                <xsd:element ref="ns2:a4119ec2cc5d43c690a6620235e79a2a" minOccurs="0"/>
                <xsd:element ref="ns2:TaxCatchAll" minOccurs="0"/>
                <xsd:element ref="ns2:TaxCatchAllLabel" minOccurs="0"/>
                <xsd:element ref="ns2:hf6fcff84add422ab57ee667e0330fd0" minOccurs="0"/>
                <xsd:element ref="ns2:o0e432bd0e464290a3483d50ce302891" minOccurs="0"/>
                <xsd:element ref="ns3:MeetingDate" minOccurs="0"/>
                <xsd:element ref="ns4: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3f789-5800-4c06-9304-3d12c317971c" elementFormDefault="qualified">
    <xsd:import namespace="http://schemas.microsoft.com/office/2006/documentManagement/types"/>
    <xsd:import namespace="http://schemas.microsoft.com/office/infopath/2007/PartnerControls"/>
    <xsd:element name="Jaar" ma:index="8" nillable="true" ma:displayName="Jaar" ma:format="Dropdown" ma:internalName="Ja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a4119ec2cc5d43c690a6620235e79a2a" ma:index="9" nillable="true" ma:taxonomy="true" ma:internalName="a4119ec2cc5d43c690a6620235e79a2a" ma:taxonomyFieldName="MPKeyWords" ma:displayName="MPKeyWords" ma:readOnly="false" ma:default="" ma:fieldId="{a4119ec2-cc5d-43c6-90a6-620235e79a2a}" ma:taxonomyMulti="true" ma:sspId="9ba3c553-c637-4d6f-b0e2-df4a63d7205d" ma:termSetId="ad8c58c7-4190-48ea-96b4-85c4727ccb5f"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152d082a-8dd6-4122-9384-6170c6be7304}" ma:internalName="TaxCatchAll" ma:showField="CatchAllData" ma:web="2ad01e73-c649-42cc-ae3f-9a2deaed13d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52d082a-8dd6-4122-9384-6170c6be7304}" ma:internalName="TaxCatchAllLabel" ma:readOnly="true" ma:showField="CatchAllDataLabel" ma:web="2ad01e73-c649-42cc-ae3f-9a2deaed13de">
      <xsd:complexType>
        <xsd:complexContent>
          <xsd:extension base="dms:MultiChoiceLookup">
            <xsd:sequence>
              <xsd:element name="Value" type="dms:Lookup" maxOccurs="unbounded" minOccurs="0" nillable="true"/>
            </xsd:sequence>
          </xsd:extension>
        </xsd:complexContent>
      </xsd:complexType>
    </xsd:element>
    <xsd:element name="hf6fcff84add422ab57ee667e0330fd0" ma:index="13" nillable="true" ma:taxonomy="true" ma:internalName="hf6fcff84add422ab57ee667e0330fd0" ma:taxonomyFieldName="_MPDocType" ma:displayName="_MPDocType" ma:default="" ma:fieldId="{1f6fcff8-4add-422a-b57e-e667e0330fd0}" ma:sspId="9ba3c553-c637-4d6f-b0e2-df4a63d7205d" ma:termSetId="5880fe7f-de69-44c8-be64-186c4752a36a" ma:anchorId="ac593137-460f-467b-91cc-69034de791da" ma:open="false" ma:isKeyword="false">
      <xsd:complexType>
        <xsd:sequence>
          <xsd:element ref="pc:Terms" minOccurs="0" maxOccurs="1"/>
        </xsd:sequence>
      </xsd:complexType>
    </xsd:element>
    <xsd:element name="o0e432bd0e464290a3483d50ce302891" ma:index="15" nillable="true" ma:taxonomy="true" ma:internalName="o0e432bd0e464290a3483d50ce302891" ma:taxonomyFieldName="_MPDestination" ma:displayName="_MPDestination" ma:default="" ma:fieldId="{80e432bd-0e46-4290-a348-3d50ce302891}" ma:sspId="9ba3c553-c637-4d6f-b0e2-df4a63d7205d" ma:termSetId="247c12cf-9096-4014-ad63-e17b155597a3" ma:anchorId="c24a4e1a-2b51-4482-adf3-8d0094b78a5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B26910-79E0-4984-8E9C-731D669A2F12" elementFormDefault="qualified">
    <xsd:import namespace="http://schemas.microsoft.com/office/2006/documentManagement/types"/>
    <xsd:import namespace="http://schemas.microsoft.com/office/infopath/2007/PartnerControls"/>
    <xsd:element name="MeetingDate" ma:index="17" nillable="true" ma:displayName="MeetingDate" ma:list="{C7D6561C-44EF-41B8-B8BF-5F878664800F}" ma:internalName="MeetingDate" ma:showField="EventDat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b26910-79e0-4984-8e9c-731d669a2f12" elementFormDefault="qualified">
    <xsd:import namespace="http://schemas.microsoft.com/office/2006/documentManagement/types"/>
    <xsd:import namespace="http://schemas.microsoft.com/office/infopath/2007/PartnerControls"/>
    <xsd:element name="Language" ma:index="18" nillable="true" ma:displayName="Language" ma:format="Dropdown" ma:internalName="Language">
      <xsd:simpleType>
        <xsd:restriction base="dms:Choice">
          <xsd:enumeration value="FR"/>
          <xsd:enumeration value="NL"/>
          <xsd:enumeration value="FR/N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f6fcff84add422ab57ee667e0330fd0 xmlns="3583f789-5800-4c06-9304-3d12c317971c">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a9951259-5054-4c82-b51f-3277bf38e833</TermId>
        </TermInfo>
      </Terms>
    </hf6fcff84add422ab57ee667e0330fd0>
    <TaxCatchAll xmlns="3583f789-5800-4c06-9304-3d12c317971c">
      <Value>91</Value>
    </TaxCatchAll>
    <MeetingDate xmlns="3AB26910-79E0-4984-8E9C-731D669A2F12">9</MeetingDate>
    <Language xmlns="3ab26910-79e0-4984-8e9c-731d669a2f12">FR</Language>
    <o0e432bd0e464290a3483d50ce302891 xmlns="3583f789-5800-4c06-9304-3d12c317971c">
      <Terms xmlns="http://schemas.microsoft.com/office/infopath/2007/PartnerControls"/>
    </o0e432bd0e464290a3483d50ce302891>
    <Jaar xmlns="3583f789-5800-4c06-9304-3d12c317971c">2018</Jaar>
    <a4119ec2cc5d43c690a6620235e79a2a xmlns="3583f789-5800-4c06-9304-3d12c317971c">
      <Terms xmlns="http://schemas.microsoft.com/office/infopath/2007/PartnerControls"/>
    </a4119ec2cc5d43c690a6620235e79a2a>
  </documentManagement>
</p:properties>
</file>

<file path=customXml/item3.xml><?xml version="1.0" encoding="utf-8"?>
<?mso-contentType ?>
<customXsn xmlns="http://schemas.microsoft.com/office/2006/metadata/customXsn">
  <xsnLocation>https://memopoint.yourict.be/cen/Templates/Template.docx</xsnLocation>
  <cached>True</cached>
  <openByDefault>False</openByDefault>
  <xsnScope>https://memopoint.yourict.be/cen</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38099-C0D9-407D-996B-14095486AFF2}"/>
</file>

<file path=customXml/itemProps2.xml><?xml version="1.0" encoding="utf-8"?>
<ds:datastoreItem xmlns:ds="http://schemas.openxmlformats.org/officeDocument/2006/customXml" ds:itemID="{6A6B172F-F300-4F54-A4DD-788DD80B0A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83f789-5800-4c06-9304-3d12c317971c"/>
    <ds:schemaRef ds:uri="http://purl.org/dc/elements/1.1/"/>
    <ds:schemaRef ds:uri="http://schemas.microsoft.com/office/2006/metadata/properties"/>
    <ds:schemaRef ds:uri="http://schemas.microsoft.com/sharepoint/v3"/>
    <ds:schemaRef ds:uri="1f952755-a5b1-4419-a44a-eba2ca0d9a24"/>
    <ds:schemaRef ds:uri="http://www.w3.org/XML/1998/namespace"/>
    <ds:schemaRef ds:uri="http://purl.org/dc/dcmitype/"/>
    <ds:schemaRef ds:uri="3AB26910-79E0-4984-8E9C-731D669A2F12"/>
    <ds:schemaRef ds:uri="3ab26910-79e0-4984-8e9c-731d669a2f12"/>
  </ds:schemaRefs>
</ds:datastoreItem>
</file>

<file path=customXml/itemProps3.xml><?xml version="1.0" encoding="utf-8"?>
<ds:datastoreItem xmlns:ds="http://schemas.openxmlformats.org/officeDocument/2006/customXml" ds:itemID="{35CD44B3-4707-4EC5-8C56-3C0B416CC860}">
  <ds:schemaRefs>
    <ds:schemaRef ds:uri="http://schemas.microsoft.com/office/2006/metadata/customXsn"/>
  </ds:schemaRefs>
</ds:datastoreItem>
</file>

<file path=customXml/itemProps4.xml><?xml version="1.0" encoding="utf-8"?>
<ds:datastoreItem xmlns:ds="http://schemas.openxmlformats.org/officeDocument/2006/customXml" ds:itemID="{91C25AB6-882D-4352-BBEE-B0F2C9092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C1831-Template POD.potx</Template>
  <TotalTime>1466</TotalTime>
  <Words>1504</Words>
  <Application>Microsoft Office PowerPoint</Application>
  <PresentationFormat>On-screen Show (4:3)</PresentationFormat>
  <Paragraphs>271</Paragraphs>
  <Slides>44</Slides>
  <Notes>30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C1831-Template POD</vt:lpstr>
      <vt:lpstr>Activation sociale et PIIS : subventions</vt:lpstr>
      <vt:lpstr>Objectif de la présentation</vt:lpstr>
      <vt:lpstr>Principes généraux des deux subventions</vt:lpstr>
      <vt:lpstr>A. Subvention participation et activation sociale</vt:lpstr>
      <vt:lpstr>PowerPoint Presentation</vt:lpstr>
      <vt:lpstr>PowerPoint Presentation</vt:lpstr>
      <vt:lpstr>1. Promotion de la participation sociale</vt:lpstr>
      <vt:lpstr>1.1. Frais de personnel</vt:lpstr>
      <vt:lpstr>1.2. Promotion de la participation sociale – Activités de Vacances</vt:lpstr>
      <vt:lpstr>1.2. Promotion de la participation sociale - Voyages</vt:lpstr>
      <vt:lpstr>1.2. Promotion de la participation sociale - Voyages</vt:lpstr>
      <vt:lpstr>1.2. Promotion de la participation sociale - Téléphone/ordinateur</vt:lpstr>
      <vt:lpstr>1.2. Promotion de la participation sociale - Téléphone/ordinateur</vt:lpstr>
      <vt:lpstr>1.2. Promotion de la participation sociale - CD/DVD/Magazines/Jeux</vt:lpstr>
      <vt:lpstr>1.2. Promotion de la participation sociale - Enseignement/cours</vt:lpstr>
      <vt:lpstr>1.2. Promotion de la participation sociale - Frais et indemnités</vt:lpstr>
      <vt:lpstr>1.2. Promotion de la participation sociale - Frais et indemnités</vt:lpstr>
      <vt:lpstr>1.2. Promotion de la participation sociale - Frais et indemnités</vt:lpstr>
      <vt:lpstr>1.2. Promotion de la participation sociale - Billets et titres</vt:lpstr>
      <vt:lpstr>1.2. Promotion de la participation sociale - Détente</vt:lpstr>
      <vt:lpstr>2. Organisation de modules collectifs</vt:lpstr>
      <vt:lpstr>3. Lutte contre la pauvreté infantile (&lt;18ans)</vt:lpstr>
      <vt:lpstr>3. Lutte contre la pauvreté infantile (&lt;18ans)</vt:lpstr>
      <vt:lpstr>B. Subvention particulière 10 % PIIS</vt:lpstr>
      <vt:lpstr>Subvention particulière 10 % PIIS - public cible  </vt:lpstr>
      <vt:lpstr>Subvention particulière 10 % PIIS - objectif</vt:lpstr>
      <vt:lpstr>Subvention particulière 10 % PIIS </vt:lpstr>
      <vt:lpstr>PowerPoint Presentation</vt:lpstr>
      <vt:lpstr>PowerPoint Presentation</vt:lpstr>
      <vt:lpstr>PowerPoint Presentation</vt:lpstr>
      <vt:lpstr>PowerPoint Presentation</vt:lpstr>
      <vt:lpstr>Subvention particulière 10 % PIIS - synthèse</vt:lpstr>
      <vt:lpstr>Subvention particulière 10 % PIIS - Frais de personnel</vt:lpstr>
      <vt:lpstr>Subvention particulière 10 % PIIS - Matériel/services</vt:lpstr>
      <vt:lpstr>Subvention particulière 10 % PIIS - Frais médicaux et pharmaceutiques  </vt:lpstr>
      <vt:lpstr>Subvention particulière 10 % PIIS - Logement </vt:lpstr>
      <vt:lpstr>Subvention particulière 10 % PIIS - Vêtements </vt:lpstr>
      <vt:lpstr>Subvention particulière 10 % PIIS – Énergie, électricité, eau, chauffage   </vt:lpstr>
      <vt:lpstr>Subvention particulière 10 % PIIS - Assurances </vt:lpstr>
      <vt:lpstr>Subvention particulière 10 % PIIS – Surendettement</vt:lpstr>
      <vt:lpstr>Subvention particulière 10 % PIIS - Frais de transport</vt:lpstr>
      <vt:lpstr>Subvention particulière 10 % PIIS - Formations</vt:lpstr>
      <vt:lpstr>Subvention particulière 10 % PIIS - Garderie d'enfants</vt:lpstr>
      <vt:lpstr>PowerPoint Presentation</vt:lpstr>
    </vt:vector>
  </TitlesOfParts>
  <Company>Commotie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Dirk Breesch</dc:creator>
  <cp:lastModifiedBy>Brouet Michèle</cp:lastModifiedBy>
  <cp:revision>167</cp:revision>
  <cp:lastPrinted>2018-10-04T10:22:13Z</cp:lastPrinted>
  <dcterms:created xsi:type="dcterms:W3CDTF">2014-02-25T15:25:47Z</dcterms:created>
  <dcterms:modified xsi:type="dcterms:W3CDTF">2018-10-10T15:07:12Z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0x010100036A46E485B1B847BDCF779515041ACA010012503F5803270C4898DF488F3CDE779B</vt:lpwstr>
  </property>
  <property fmtid="{D5CDD505-2E9C-101B-9397-08002B2CF9AE}" pid="3" name="_MPDocType">
    <vt:lpwstr>91;#Presentatie|a9951259-5054-4c82-b51f-3277bf38e833</vt:lpwstr>
  </property>
  <property fmtid="{D5CDD505-2E9C-101B-9397-08002B2CF9AE}" pid="4" name="_MPDestination">
    <vt:lpwstr/>
  </property>
  <property fmtid="{D5CDD505-2E9C-101B-9397-08002B2CF9AE}" pid="5" name="MPKeyWords">
    <vt:lpwstr/>
  </property>
</Properties>
</file>